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7"/>
  </p:notesMasterIdLst>
  <p:sldIdLst>
    <p:sldId id="267" r:id="rId2"/>
    <p:sldId id="268" r:id="rId3"/>
    <p:sldId id="278" r:id="rId4"/>
    <p:sldId id="258" r:id="rId5"/>
    <p:sldId id="280" r:id="rId6"/>
    <p:sldId id="270" r:id="rId7"/>
    <p:sldId id="285" r:id="rId8"/>
    <p:sldId id="257" r:id="rId9"/>
    <p:sldId id="286" r:id="rId10"/>
    <p:sldId id="259" r:id="rId11"/>
    <p:sldId id="281" r:id="rId12"/>
    <p:sldId id="276" r:id="rId13"/>
    <p:sldId id="277" r:id="rId14"/>
    <p:sldId id="261" r:id="rId15"/>
    <p:sldId id="279" r:id="rId16"/>
    <p:sldId id="264" r:id="rId17"/>
    <p:sldId id="263" r:id="rId18"/>
    <p:sldId id="265" r:id="rId19"/>
    <p:sldId id="271" r:id="rId20"/>
    <p:sldId id="282" r:id="rId21"/>
    <p:sldId id="266" r:id="rId22"/>
    <p:sldId id="273" r:id="rId23"/>
    <p:sldId id="274" r:id="rId24"/>
    <p:sldId id="269" r:id="rId25"/>
    <p:sldId id="283" r:id="rId26"/>
    <p:sldId id="275" r:id="rId27"/>
    <p:sldId id="284" r:id="rId28"/>
    <p:sldId id="272" r:id="rId29"/>
    <p:sldId id="301" r:id="rId30"/>
    <p:sldId id="303" r:id="rId31"/>
    <p:sldId id="304" r:id="rId32"/>
    <p:sldId id="299" r:id="rId33"/>
    <p:sldId id="300" r:id="rId34"/>
    <p:sldId id="288" r:id="rId35"/>
    <p:sldId id="289" r:id="rId36"/>
    <p:sldId id="290" r:id="rId37"/>
    <p:sldId id="291" r:id="rId38"/>
    <p:sldId id="292" r:id="rId39"/>
    <p:sldId id="293" r:id="rId40"/>
    <p:sldId id="294" r:id="rId41"/>
    <p:sldId id="295" r:id="rId42"/>
    <p:sldId id="296" r:id="rId43"/>
    <p:sldId id="302" r:id="rId44"/>
    <p:sldId id="287" r:id="rId45"/>
    <p:sldId id="260" r:id="rId46"/>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2C0D6"/>
    <a:srgbClr val="0033CC"/>
    <a:srgbClr val="1482AC"/>
    <a:srgbClr val="CC0066"/>
    <a:srgbClr val="FFFFCC"/>
    <a:srgbClr val="66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94660"/>
  </p:normalViewPr>
  <p:slideViewPr>
    <p:cSldViewPr snapToGrid="0">
      <p:cViewPr varScale="1">
        <p:scale>
          <a:sx n="76" d="100"/>
          <a:sy n="76" d="100"/>
        </p:scale>
        <p:origin x="869"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E8F57C6-73F9-48DE-88DC-0AA2F625DB46}" type="datetimeFigureOut">
              <a:rPr lang="it-IT" smtClean="0"/>
              <a:t>03/07/2024</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5F48BDE-3459-430D-82A5-D6CD3B049EC1}" type="slidenum">
              <a:rPr lang="it-IT" smtClean="0"/>
              <a:t>‹N›</a:t>
            </a:fld>
            <a:endParaRPr lang="it-IT"/>
          </a:p>
        </p:txBody>
      </p:sp>
    </p:spTree>
    <p:extLst>
      <p:ext uri="{BB962C8B-B14F-4D97-AF65-F5344CB8AC3E}">
        <p14:creationId xmlns:p14="http://schemas.microsoft.com/office/powerpoint/2010/main" val="10512823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C3AA4136-456D-4DB7-B53B-BEA766D3DE08}" type="slidenum">
              <a:rPr lang="it-IT" smtClean="0"/>
              <a:t>2</a:t>
            </a:fld>
            <a:endParaRPr lang="it-IT" dirty="0"/>
          </a:p>
        </p:txBody>
      </p:sp>
    </p:spTree>
    <p:extLst>
      <p:ext uri="{BB962C8B-B14F-4D97-AF65-F5344CB8AC3E}">
        <p14:creationId xmlns:p14="http://schemas.microsoft.com/office/powerpoint/2010/main" val="24706687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EAE33DA-1FD4-3F4F-148E-EBD940C2EC06}"/>
              </a:ext>
            </a:extLst>
          </p:cNvPr>
          <p:cNvSpPr>
            <a:spLocks noGrp="1"/>
          </p:cNvSpPr>
          <p:nvPr>
            <p:ph type="ctrTitle"/>
          </p:nvPr>
        </p:nvSpPr>
        <p:spPr>
          <a:xfrm>
            <a:off x="1524000" y="1122363"/>
            <a:ext cx="9144000" cy="2387600"/>
          </a:xfrm>
        </p:spPr>
        <p:txBody>
          <a:bodyPr anchor="b"/>
          <a:lstStyle>
            <a:lvl1pPr algn="ctr">
              <a:defRPr sz="6000"/>
            </a:lvl1pPr>
          </a:lstStyle>
          <a:p>
            <a:r>
              <a:rPr lang="it-IT"/>
              <a:t>Fare clic per modificare lo stile del titolo dello schema</a:t>
            </a:r>
          </a:p>
        </p:txBody>
      </p:sp>
      <p:sp>
        <p:nvSpPr>
          <p:cNvPr id="3" name="Sottotitolo 2">
            <a:extLst>
              <a:ext uri="{FF2B5EF4-FFF2-40B4-BE49-F238E27FC236}">
                <a16:creationId xmlns:a16="http://schemas.microsoft.com/office/drawing/2014/main" id="{C47F7535-DF68-C984-3CF4-69B1299E61D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p>
        </p:txBody>
      </p:sp>
      <p:sp>
        <p:nvSpPr>
          <p:cNvPr id="4" name="Segnaposto data 3">
            <a:extLst>
              <a:ext uri="{FF2B5EF4-FFF2-40B4-BE49-F238E27FC236}">
                <a16:creationId xmlns:a16="http://schemas.microsoft.com/office/drawing/2014/main" id="{05F3B848-F57E-58C1-6FCD-6727EFFA5456}"/>
              </a:ext>
            </a:extLst>
          </p:cNvPr>
          <p:cNvSpPr>
            <a:spLocks noGrp="1"/>
          </p:cNvSpPr>
          <p:nvPr>
            <p:ph type="dt" sz="half" idx="10"/>
          </p:nvPr>
        </p:nvSpPr>
        <p:spPr/>
        <p:txBody>
          <a:bodyPr/>
          <a:lstStyle/>
          <a:p>
            <a:fld id="{2274884E-0576-440F-99F0-213F59DC9886}" type="datetimeFigureOut">
              <a:rPr lang="it-IT" smtClean="0"/>
              <a:t>03/07/2024</a:t>
            </a:fld>
            <a:endParaRPr lang="it-IT"/>
          </a:p>
        </p:txBody>
      </p:sp>
      <p:sp>
        <p:nvSpPr>
          <p:cNvPr id="5" name="Segnaposto piè di pagina 4">
            <a:extLst>
              <a:ext uri="{FF2B5EF4-FFF2-40B4-BE49-F238E27FC236}">
                <a16:creationId xmlns:a16="http://schemas.microsoft.com/office/drawing/2014/main" id="{A1DFE78D-88A7-329C-5A90-3B0DC773D8A7}"/>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99DCB8BC-CB0D-12D8-57E0-7185F5E06E9A}"/>
              </a:ext>
            </a:extLst>
          </p:cNvPr>
          <p:cNvSpPr>
            <a:spLocks noGrp="1"/>
          </p:cNvSpPr>
          <p:nvPr>
            <p:ph type="sldNum" sz="quarter" idx="12"/>
          </p:nvPr>
        </p:nvSpPr>
        <p:spPr/>
        <p:txBody>
          <a:bodyPr/>
          <a:lstStyle/>
          <a:p>
            <a:fld id="{C9963EC8-C2FD-47E7-A9CE-1D3CB647267C}" type="slidenum">
              <a:rPr lang="it-IT" smtClean="0"/>
              <a:t>‹N›</a:t>
            </a:fld>
            <a:endParaRPr lang="it-IT"/>
          </a:p>
        </p:txBody>
      </p:sp>
    </p:spTree>
    <p:extLst>
      <p:ext uri="{BB962C8B-B14F-4D97-AF65-F5344CB8AC3E}">
        <p14:creationId xmlns:p14="http://schemas.microsoft.com/office/powerpoint/2010/main" val="31886220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012E6F0-20A2-7343-5E24-818D2CE63BD4}"/>
              </a:ext>
            </a:extLst>
          </p:cNvPr>
          <p:cNvSpPr>
            <a:spLocks noGrp="1"/>
          </p:cNvSpPr>
          <p:nvPr>
            <p:ph type="title"/>
          </p:nvPr>
        </p:nvSpPr>
        <p:spPr/>
        <p:txBody>
          <a:bodyPr/>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79959766-42E7-47B9-4FAE-DE41A81A4BFD}"/>
              </a:ext>
            </a:extLst>
          </p:cNvPr>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D2323E84-E35F-C75A-ED54-CFF855903AD0}"/>
              </a:ext>
            </a:extLst>
          </p:cNvPr>
          <p:cNvSpPr>
            <a:spLocks noGrp="1"/>
          </p:cNvSpPr>
          <p:nvPr>
            <p:ph type="dt" sz="half" idx="10"/>
          </p:nvPr>
        </p:nvSpPr>
        <p:spPr/>
        <p:txBody>
          <a:bodyPr/>
          <a:lstStyle/>
          <a:p>
            <a:fld id="{2274884E-0576-440F-99F0-213F59DC9886}" type="datetimeFigureOut">
              <a:rPr lang="it-IT" smtClean="0"/>
              <a:t>03/07/2024</a:t>
            </a:fld>
            <a:endParaRPr lang="it-IT"/>
          </a:p>
        </p:txBody>
      </p:sp>
      <p:sp>
        <p:nvSpPr>
          <p:cNvPr id="5" name="Segnaposto piè di pagina 4">
            <a:extLst>
              <a:ext uri="{FF2B5EF4-FFF2-40B4-BE49-F238E27FC236}">
                <a16:creationId xmlns:a16="http://schemas.microsoft.com/office/drawing/2014/main" id="{C348F976-7B8B-C496-9C12-5E78374B3A64}"/>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41887514-D5C6-C99C-73EC-2BAB192EF201}"/>
              </a:ext>
            </a:extLst>
          </p:cNvPr>
          <p:cNvSpPr>
            <a:spLocks noGrp="1"/>
          </p:cNvSpPr>
          <p:nvPr>
            <p:ph type="sldNum" sz="quarter" idx="12"/>
          </p:nvPr>
        </p:nvSpPr>
        <p:spPr/>
        <p:txBody>
          <a:bodyPr/>
          <a:lstStyle/>
          <a:p>
            <a:fld id="{C9963EC8-C2FD-47E7-A9CE-1D3CB647267C}" type="slidenum">
              <a:rPr lang="it-IT" smtClean="0"/>
              <a:t>‹N›</a:t>
            </a:fld>
            <a:endParaRPr lang="it-IT"/>
          </a:p>
        </p:txBody>
      </p:sp>
    </p:spTree>
    <p:extLst>
      <p:ext uri="{BB962C8B-B14F-4D97-AF65-F5344CB8AC3E}">
        <p14:creationId xmlns:p14="http://schemas.microsoft.com/office/powerpoint/2010/main" val="19554268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a:extLst>
              <a:ext uri="{FF2B5EF4-FFF2-40B4-BE49-F238E27FC236}">
                <a16:creationId xmlns:a16="http://schemas.microsoft.com/office/drawing/2014/main" id="{E74C6C76-0FEE-5638-F2D1-C389EF9C7EE5}"/>
              </a:ext>
            </a:extLst>
          </p:cNvPr>
          <p:cNvSpPr>
            <a:spLocks noGrp="1"/>
          </p:cNvSpPr>
          <p:nvPr>
            <p:ph type="title" orient="vert"/>
          </p:nvPr>
        </p:nvSpPr>
        <p:spPr>
          <a:xfrm>
            <a:off x="8724900" y="365125"/>
            <a:ext cx="2628900" cy="5811838"/>
          </a:xfrm>
        </p:spPr>
        <p:txBody>
          <a:bodyPr vert="eaVert"/>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2E47C872-87DD-EB8D-30E2-9CBD3BD61857}"/>
              </a:ext>
            </a:extLst>
          </p:cNvPr>
          <p:cNvSpPr>
            <a:spLocks noGrp="1"/>
          </p:cNvSpPr>
          <p:nvPr>
            <p:ph type="body" orient="vert" idx="1"/>
          </p:nvPr>
        </p:nvSpPr>
        <p:spPr>
          <a:xfrm>
            <a:off x="838200" y="365125"/>
            <a:ext cx="7734300" cy="5811838"/>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292E73DD-7D0C-47B6-86BC-9808D4069523}"/>
              </a:ext>
            </a:extLst>
          </p:cNvPr>
          <p:cNvSpPr>
            <a:spLocks noGrp="1"/>
          </p:cNvSpPr>
          <p:nvPr>
            <p:ph type="dt" sz="half" idx="10"/>
          </p:nvPr>
        </p:nvSpPr>
        <p:spPr/>
        <p:txBody>
          <a:bodyPr/>
          <a:lstStyle/>
          <a:p>
            <a:fld id="{2274884E-0576-440F-99F0-213F59DC9886}" type="datetimeFigureOut">
              <a:rPr lang="it-IT" smtClean="0"/>
              <a:t>03/07/2024</a:t>
            </a:fld>
            <a:endParaRPr lang="it-IT"/>
          </a:p>
        </p:txBody>
      </p:sp>
      <p:sp>
        <p:nvSpPr>
          <p:cNvPr id="5" name="Segnaposto piè di pagina 4">
            <a:extLst>
              <a:ext uri="{FF2B5EF4-FFF2-40B4-BE49-F238E27FC236}">
                <a16:creationId xmlns:a16="http://schemas.microsoft.com/office/drawing/2014/main" id="{6C02F69E-2985-CDDE-D938-E0F3D014C25D}"/>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BF6E225D-5913-7F34-0B27-7104A8329081}"/>
              </a:ext>
            </a:extLst>
          </p:cNvPr>
          <p:cNvSpPr>
            <a:spLocks noGrp="1"/>
          </p:cNvSpPr>
          <p:nvPr>
            <p:ph type="sldNum" sz="quarter" idx="12"/>
          </p:nvPr>
        </p:nvSpPr>
        <p:spPr/>
        <p:txBody>
          <a:bodyPr/>
          <a:lstStyle/>
          <a:p>
            <a:fld id="{C9963EC8-C2FD-47E7-A9CE-1D3CB647267C}" type="slidenum">
              <a:rPr lang="it-IT" smtClean="0"/>
              <a:t>‹N›</a:t>
            </a:fld>
            <a:endParaRPr lang="it-IT"/>
          </a:p>
        </p:txBody>
      </p:sp>
    </p:spTree>
    <p:extLst>
      <p:ext uri="{BB962C8B-B14F-4D97-AF65-F5344CB8AC3E}">
        <p14:creationId xmlns:p14="http://schemas.microsoft.com/office/powerpoint/2010/main" val="40686055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0930F50-25FB-1E5E-9C3C-58AEA3EB9E3E}"/>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276BF337-5C9C-72E3-689F-763C9AB6BA41}"/>
              </a:ext>
            </a:extLst>
          </p:cNvPr>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366E70F9-C672-FBCA-BC3D-6ABA9064508D}"/>
              </a:ext>
            </a:extLst>
          </p:cNvPr>
          <p:cNvSpPr>
            <a:spLocks noGrp="1"/>
          </p:cNvSpPr>
          <p:nvPr>
            <p:ph type="dt" sz="half" idx="10"/>
          </p:nvPr>
        </p:nvSpPr>
        <p:spPr/>
        <p:txBody>
          <a:bodyPr/>
          <a:lstStyle/>
          <a:p>
            <a:fld id="{2274884E-0576-440F-99F0-213F59DC9886}" type="datetimeFigureOut">
              <a:rPr lang="it-IT" smtClean="0"/>
              <a:t>03/07/2024</a:t>
            </a:fld>
            <a:endParaRPr lang="it-IT"/>
          </a:p>
        </p:txBody>
      </p:sp>
      <p:sp>
        <p:nvSpPr>
          <p:cNvPr id="5" name="Segnaposto piè di pagina 4">
            <a:extLst>
              <a:ext uri="{FF2B5EF4-FFF2-40B4-BE49-F238E27FC236}">
                <a16:creationId xmlns:a16="http://schemas.microsoft.com/office/drawing/2014/main" id="{D5F09EC1-FDC3-E02A-4D87-D404B5C92683}"/>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8C750BFD-0E20-0250-E12B-C0AD3AA47365}"/>
              </a:ext>
            </a:extLst>
          </p:cNvPr>
          <p:cNvSpPr>
            <a:spLocks noGrp="1"/>
          </p:cNvSpPr>
          <p:nvPr>
            <p:ph type="sldNum" sz="quarter" idx="12"/>
          </p:nvPr>
        </p:nvSpPr>
        <p:spPr/>
        <p:txBody>
          <a:bodyPr/>
          <a:lstStyle/>
          <a:p>
            <a:fld id="{C9963EC8-C2FD-47E7-A9CE-1D3CB647267C}" type="slidenum">
              <a:rPr lang="it-IT" smtClean="0"/>
              <a:t>‹N›</a:t>
            </a:fld>
            <a:endParaRPr lang="it-IT"/>
          </a:p>
        </p:txBody>
      </p:sp>
    </p:spTree>
    <p:extLst>
      <p:ext uri="{BB962C8B-B14F-4D97-AF65-F5344CB8AC3E}">
        <p14:creationId xmlns:p14="http://schemas.microsoft.com/office/powerpoint/2010/main" val="10889960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22D2861-963A-06D8-BD1E-9E621D0D3C04}"/>
              </a:ext>
            </a:extLst>
          </p:cNvPr>
          <p:cNvSpPr>
            <a:spLocks noGrp="1"/>
          </p:cNvSpPr>
          <p:nvPr>
            <p:ph type="title"/>
          </p:nvPr>
        </p:nvSpPr>
        <p:spPr>
          <a:xfrm>
            <a:off x="831850" y="1709738"/>
            <a:ext cx="10515600" cy="2852737"/>
          </a:xfrm>
        </p:spPr>
        <p:txBody>
          <a:bodyPr anchor="b"/>
          <a:lstStyle>
            <a:lvl1pPr>
              <a:defRPr sz="6000"/>
            </a:lvl1pPr>
          </a:lstStyle>
          <a:p>
            <a:r>
              <a:rPr lang="it-IT"/>
              <a:t>Fare clic per modificare lo stile del titolo dello schema</a:t>
            </a:r>
          </a:p>
        </p:txBody>
      </p:sp>
      <p:sp>
        <p:nvSpPr>
          <p:cNvPr id="3" name="Segnaposto testo 2">
            <a:extLst>
              <a:ext uri="{FF2B5EF4-FFF2-40B4-BE49-F238E27FC236}">
                <a16:creationId xmlns:a16="http://schemas.microsoft.com/office/drawing/2014/main" id="{EF5C3A39-48F2-4921-7AB1-889185C4A93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Fare clic per modificare gli stili del testo dello schema</a:t>
            </a:r>
          </a:p>
        </p:txBody>
      </p:sp>
      <p:sp>
        <p:nvSpPr>
          <p:cNvPr id="4" name="Segnaposto data 3">
            <a:extLst>
              <a:ext uri="{FF2B5EF4-FFF2-40B4-BE49-F238E27FC236}">
                <a16:creationId xmlns:a16="http://schemas.microsoft.com/office/drawing/2014/main" id="{56930BDD-91E7-0DD5-90A7-67167103E4B4}"/>
              </a:ext>
            </a:extLst>
          </p:cNvPr>
          <p:cNvSpPr>
            <a:spLocks noGrp="1"/>
          </p:cNvSpPr>
          <p:nvPr>
            <p:ph type="dt" sz="half" idx="10"/>
          </p:nvPr>
        </p:nvSpPr>
        <p:spPr/>
        <p:txBody>
          <a:bodyPr/>
          <a:lstStyle/>
          <a:p>
            <a:fld id="{2274884E-0576-440F-99F0-213F59DC9886}" type="datetimeFigureOut">
              <a:rPr lang="it-IT" smtClean="0"/>
              <a:t>03/07/2024</a:t>
            </a:fld>
            <a:endParaRPr lang="it-IT"/>
          </a:p>
        </p:txBody>
      </p:sp>
      <p:sp>
        <p:nvSpPr>
          <p:cNvPr id="5" name="Segnaposto piè di pagina 4">
            <a:extLst>
              <a:ext uri="{FF2B5EF4-FFF2-40B4-BE49-F238E27FC236}">
                <a16:creationId xmlns:a16="http://schemas.microsoft.com/office/drawing/2014/main" id="{BCB8FF0F-7533-8530-BF64-3AB34B6E37D1}"/>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7C7B1CF5-B6AA-164D-82E6-C149846930B1}"/>
              </a:ext>
            </a:extLst>
          </p:cNvPr>
          <p:cNvSpPr>
            <a:spLocks noGrp="1"/>
          </p:cNvSpPr>
          <p:nvPr>
            <p:ph type="sldNum" sz="quarter" idx="12"/>
          </p:nvPr>
        </p:nvSpPr>
        <p:spPr/>
        <p:txBody>
          <a:bodyPr/>
          <a:lstStyle/>
          <a:p>
            <a:fld id="{C9963EC8-C2FD-47E7-A9CE-1D3CB647267C}" type="slidenum">
              <a:rPr lang="it-IT" smtClean="0"/>
              <a:t>‹N›</a:t>
            </a:fld>
            <a:endParaRPr lang="it-IT"/>
          </a:p>
        </p:txBody>
      </p:sp>
    </p:spTree>
    <p:extLst>
      <p:ext uri="{BB962C8B-B14F-4D97-AF65-F5344CB8AC3E}">
        <p14:creationId xmlns:p14="http://schemas.microsoft.com/office/powerpoint/2010/main" val="3734517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3900AA3-864F-BBEB-087E-12BAB9CEF643}"/>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3BA2AF49-7E87-5B25-A185-6F59208DE2E6}"/>
              </a:ext>
            </a:extLst>
          </p:cNvPr>
          <p:cNvSpPr>
            <a:spLocks noGrp="1"/>
          </p:cNvSpPr>
          <p:nvPr>
            <p:ph sz="half" idx="1"/>
          </p:nvPr>
        </p:nvSpPr>
        <p:spPr>
          <a:xfrm>
            <a:off x="838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a:extLst>
              <a:ext uri="{FF2B5EF4-FFF2-40B4-BE49-F238E27FC236}">
                <a16:creationId xmlns:a16="http://schemas.microsoft.com/office/drawing/2014/main" id="{5FE7C75A-70EE-ABF8-3EC4-9D4EB74F013C}"/>
              </a:ext>
            </a:extLst>
          </p:cNvPr>
          <p:cNvSpPr>
            <a:spLocks noGrp="1"/>
          </p:cNvSpPr>
          <p:nvPr>
            <p:ph sz="half" idx="2"/>
          </p:nvPr>
        </p:nvSpPr>
        <p:spPr>
          <a:xfrm>
            <a:off x="6172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data 4">
            <a:extLst>
              <a:ext uri="{FF2B5EF4-FFF2-40B4-BE49-F238E27FC236}">
                <a16:creationId xmlns:a16="http://schemas.microsoft.com/office/drawing/2014/main" id="{6E4D602D-AB60-98CA-BBB9-918F82FDD186}"/>
              </a:ext>
            </a:extLst>
          </p:cNvPr>
          <p:cNvSpPr>
            <a:spLocks noGrp="1"/>
          </p:cNvSpPr>
          <p:nvPr>
            <p:ph type="dt" sz="half" idx="10"/>
          </p:nvPr>
        </p:nvSpPr>
        <p:spPr/>
        <p:txBody>
          <a:bodyPr/>
          <a:lstStyle/>
          <a:p>
            <a:fld id="{2274884E-0576-440F-99F0-213F59DC9886}" type="datetimeFigureOut">
              <a:rPr lang="it-IT" smtClean="0"/>
              <a:t>03/07/2024</a:t>
            </a:fld>
            <a:endParaRPr lang="it-IT"/>
          </a:p>
        </p:txBody>
      </p:sp>
      <p:sp>
        <p:nvSpPr>
          <p:cNvPr id="6" name="Segnaposto piè di pagina 5">
            <a:extLst>
              <a:ext uri="{FF2B5EF4-FFF2-40B4-BE49-F238E27FC236}">
                <a16:creationId xmlns:a16="http://schemas.microsoft.com/office/drawing/2014/main" id="{81B9792F-C140-8258-2CF8-08F0998878E6}"/>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E3B6275E-FBB2-8279-808C-3FADA031390D}"/>
              </a:ext>
            </a:extLst>
          </p:cNvPr>
          <p:cNvSpPr>
            <a:spLocks noGrp="1"/>
          </p:cNvSpPr>
          <p:nvPr>
            <p:ph type="sldNum" sz="quarter" idx="12"/>
          </p:nvPr>
        </p:nvSpPr>
        <p:spPr/>
        <p:txBody>
          <a:bodyPr/>
          <a:lstStyle/>
          <a:p>
            <a:fld id="{C9963EC8-C2FD-47E7-A9CE-1D3CB647267C}" type="slidenum">
              <a:rPr lang="it-IT" smtClean="0"/>
              <a:t>‹N›</a:t>
            </a:fld>
            <a:endParaRPr lang="it-IT"/>
          </a:p>
        </p:txBody>
      </p:sp>
    </p:spTree>
    <p:extLst>
      <p:ext uri="{BB962C8B-B14F-4D97-AF65-F5344CB8AC3E}">
        <p14:creationId xmlns:p14="http://schemas.microsoft.com/office/powerpoint/2010/main" val="37552287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6DE86B2-C83E-E3E4-42F2-E69478657F12}"/>
              </a:ext>
            </a:extLst>
          </p:cNvPr>
          <p:cNvSpPr>
            <a:spLocks noGrp="1"/>
          </p:cNvSpPr>
          <p:nvPr>
            <p:ph type="title"/>
          </p:nvPr>
        </p:nvSpPr>
        <p:spPr>
          <a:xfrm>
            <a:off x="839788" y="365125"/>
            <a:ext cx="10515600" cy="1325563"/>
          </a:xfrm>
        </p:spPr>
        <p:txBody>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42DCBDEE-DF7A-0F97-71FD-F9337EE10A0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Segnaposto contenuto 3">
            <a:extLst>
              <a:ext uri="{FF2B5EF4-FFF2-40B4-BE49-F238E27FC236}">
                <a16:creationId xmlns:a16="http://schemas.microsoft.com/office/drawing/2014/main" id="{6B67C902-6FE6-D91C-AE23-E9AA2367779E}"/>
              </a:ext>
            </a:extLst>
          </p:cNvPr>
          <p:cNvSpPr>
            <a:spLocks noGrp="1"/>
          </p:cNvSpPr>
          <p:nvPr>
            <p:ph sz="half" idx="2"/>
          </p:nvPr>
        </p:nvSpPr>
        <p:spPr>
          <a:xfrm>
            <a:off x="839788" y="2505075"/>
            <a:ext cx="5157787"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a:extLst>
              <a:ext uri="{FF2B5EF4-FFF2-40B4-BE49-F238E27FC236}">
                <a16:creationId xmlns:a16="http://schemas.microsoft.com/office/drawing/2014/main" id="{138661B1-63E6-90E4-1CE4-77227220463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Segnaposto contenuto 5">
            <a:extLst>
              <a:ext uri="{FF2B5EF4-FFF2-40B4-BE49-F238E27FC236}">
                <a16:creationId xmlns:a16="http://schemas.microsoft.com/office/drawing/2014/main" id="{7991941F-3E06-B167-5BB5-E9131F80F919}"/>
              </a:ext>
            </a:extLst>
          </p:cNvPr>
          <p:cNvSpPr>
            <a:spLocks noGrp="1"/>
          </p:cNvSpPr>
          <p:nvPr>
            <p:ph sz="quarter" idx="4"/>
          </p:nvPr>
        </p:nvSpPr>
        <p:spPr>
          <a:xfrm>
            <a:off x="6172200" y="2505075"/>
            <a:ext cx="5183188"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Segnaposto data 6">
            <a:extLst>
              <a:ext uri="{FF2B5EF4-FFF2-40B4-BE49-F238E27FC236}">
                <a16:creationId xmlns:a16="http://schemas.microsoft.com/office/drawing/2014/main" id="{03932F31-275E-F014-2A48-F3021F92587C}"/>
              </a:ext>
            </a:extLst>
          </p:cNvPr>
          <p:cNvSpPr>
            <a:spLocks noGrp="1"/>
          </p:cNvSpPr>
          <p:nvPr>
            <p:ph type="dt" sz="half" idx="10"/>
          </p:nvPr>
        </p:nvSpPr>
        <p:spPr/>
        <p:txBody>
          <a:bodyPr/>
          <a:lstStyle/>
          <a:p>
            <a:fld id="{2274884E-0576-440F-99F0-213F59DC9886}" type="datetimeFigureOut">
              <a:rPr lang="it-IT" smtClean="0"/>
              <a:t>03/07/2024</a:t>
            </a:fld>
            <a:endParaRPr lang="it-IT"/>
          </a:p>
        </p:txBody>
      </p:sp>
      <p:sp>
        <p:nvSpPr>
          <p:cNvPr id="8" name="Segnaposto piè di pagina 7">
            <a:extLst>
              <a:ext uri="{FF2B5EF4-FFF2-40B4-BE49-F238E27FC236}">
                <a16:creationId xmlns:a16="http://schemas.microsoft.com/office/drawing/2014/main" id="{55B6B64A-2155-BBF3-6852-36EF2B289580}"/>
              </a:ext>
            </a:extLst>
          </p:cNvPr>
          <p:cNvSpPr>
            <a:spLocks noGrp="1"/>
          </p:cNvSpPr>
          <p:nvPr>
            <p:ph type="ftr" sz="quarter" idx="11"/>
          </p:nvPr>
        </p:nvSpPr>
        <p:spPr/>
        <p:txBody>
          <a:bodyPr/>
          <a:lstStyle/>
          <a:p>
            <a:endParaRPr lang="it-IT"/>
          </a:p>
        </p:txBody>
      </p:sp>
      <p:sp>
        <p:nvSpPr>
          <p:cNvPr id="9" name="Segnaposto numero diapositiva 8">
            <a:extLst>
              <a:ext uri="{FF2B5EF4-FFF2-40B4-BE49-F238E27FC236}">
                <a16:creationId xmlns:a16="http://schemas.microsoft.com/office/drawing/2014/main" id="{17EC0048-3A34-9389-7850-B798B6D784E2}"/>
              </a:ext>
            </a:extLst>
          </p:cNvPr>
          <p:cNvSpPr>
            <a:spLocks noGrp="1"/>
          </p:cNvSpPr>
          <p:nvPr>
            <p:ph type="sldNum" sz="quarter" idx="12"/>
          </p:nvPr>
        </p:nvSpPr>
        <p:spPr/>
        <p:txBody>
          <a:bodyPr/>
          <a:lstStyle/>
          <a:p>
            <a:fld id="{C9963EC8-C2FD-47E7-A9CE-1D3CB647267C}" type="slidenum">
              <a:rPr lang="it-IT" smtClean="0"/>
              <a:t>‹N›</a:t>
            </a:fld>
            <a:endParaRPr lang="it-IT"/>
          </a:p>
        </p:txBody>
      </p:sp>
    </p:spTree>
    <p:extLst>
      <p:ext uri="{BB962C8B-B14F-4D97-AF65-F5344CB8AC3E}">
        <p14:creationId xmlns:p14="http://schemas.microsoft.com/office/powerpoint/2010/main" val="18571988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BE1A669-32B2-64E4-B256-99CD90D2EC16}"/>
              </a:ext>
            </a:extLst>
          </p:cNvPr>
          <p:cNvSpPr>
            <a:spLocks noGrp="1"/>
          </p:cNvSpPr>
          <p:nvPr>
            <p:ph type="title"/>
          </p:nvPr>
        </p:nvSpPr>
        <p:spPr/>
        <p:txBody>
          <a:bodyPr/>
          <a:lstStyle/>
          <a:p>
            <a:r>
              <a:rPr lang="it-IT"/>
              <a:t>Fare clic per modificare lo stile del titolo dello schema</a:t>
            </a:r>
          </a:p>
        </p:txBody>
      </p:sp>
      <p:sp>
        <p:nvSpPr>
          <p:cNvPr id="3" name="Segnaposto data 2">
            <a:extLst>
              <a:ext uri="{FF2B5EF4-FFF2-40B4-BE49-F238E27FC236}">
                <a16:creationId xmlns:a16="http://schemas.microsoft.com/office/drawing/2014/main" id="{C3FFDCBB-9B7F-C38A-6A05-BEA3F7E4B44A}"/>
              </a:ext>
            </a:extLst>
          </p:cNvPr>
          <p:cNvSpPr>
            <a:spLocks noGrp="1"/>
          </p:cNvSpPr>
          <p:nvPr>
            <p:ph type="dt" sz="half" idx="10"/>
          </p:nvPr>
        </p:nvSpPr>
        <p:spPr/>
        <p:txBody>
          <a:bodyPr/>
          <a:lstStyle/>
          <a:p>
            <a:fld id="{2274884E-0576-440F-99F0-213F59DC9886}" type="datetimeFigureOut">
              <a:rPr lang="it-IT" smtClean="0"/>
              <a:t>03/07/2024</a:t>
            </a:fld>
            <a:endParaRPr lang="it-IT"/>
          </a:p>
        </p:txBody>
      </p:sp>
      <p:sp>
        <p:nvSpPr>
          <p:cNvPr id="4" name="Segnaposto piè di pagina 3">
            <a:extLst>
              <a:ext uri="{FF2B5EF4-FFF2-40B4-BE49-F238E27FC236}">
                <a16:creationId xmlns:a16="http://schemas.microsoft.com/office/drawing/2014/main" id="{4F126D20-FAF4-1916-528E-70F6A54384C8}"/>
              </a:ext>
            </a:extLst>
          </p:cNvPr>
          <p:cNvSpPr>
            <a:spLocks noGrp="1"/>
          </p:cNvSpPr>
          <p:nvPr>
            <p:ph type="ftr" sz="quarter" idx="11"/>
          </p:nvPr>
        </p:nvSpPr>
        <p:spPr/>
        <p:txBody>
          <a:bodyPr/>
          <a:lstStyle/>
          <a:p>
            <a:endParaRPr lang="it-IT"/>
          </a:p>
        </p:txBody>
      </p:sp>
      <p:sp>
        <p:nvSpPr>
          <p:cNvPr id="5" name="Segnaposto numero diapositiva 4">
            <a:extLst>
              <a:ext uri="{FF2B5EF4-FFF2-40B4-BE49-F238E27FC236}">
                <a16:creationId xmlns:a16="http://schemas.microsoft.com/office/drawing/2014/main" id="{206D791F-51BC-D264-8A48-12B4F7FFF218}"/>
              </a:ext>
            </a:extLst>
          </p:cNvPr>
          <p:cNvSpPr>
            <a:spLocks noGrp="1"/>
          </p:cNvSpPr>
          <p:nvPr>
            <p:ph type="sldNum" sz="quarter" idx="12"/>
          </p:nvPr>
        </p:nvSpPr>
        <p:spPr/>
        <p:txBody>
          <a:bodyPr/>
          <a:lstStyle/>
          <a:p>
            <a:fld id="{C9963EC8-C2FD-47E7-A9CE-1D3CB647267C}" type="slidenum">
              <a:rPr lang="it-IT" smtClean="0"/>
              <a:t>‹N›</a:t>
            </a:fld>
            <a:endParaRPr lang="it-IT"/>
          </a:p>
        </p:txBody>
      </p:sp>
    </p:spTree>
    <p:extLst>
      <p:ext uri="{BB962C8B-B14F-4D97-AF65-F5344CB8AC3E}">
        <p14:creationId xmlns:p14="http://schemas.microsoft.com/office/powerpoint/2010/main" val="4872589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6F6A3474-3A1E-6FCA-1754-4F8BF3766737}"/>
              </a:ext>
            </a:extLst>
          </p:cNvPr>
          <p:cNvSpPr>
            <a:spLocks noGrp="1"/>
          </p:cNvSpPr>
          <p:nvPr>
            <p:ph type="dt" sz="half" idx="10"/>
          </p:nvPr>
        </p:nvSpPr>
        <p:spPr/>
        <p:txBody>
          <a:bodyPr/>
          <a:lstStyle/>
          <a:p>
            <a:fld id="{2274884E-0576-440F-99F0-213F59DC9886}" type="datetimeFigureOut">
              <a:rPr lang="it-IT" smtClean="0"/>
              <a:t>03/07/2024</a:t>
            </a:fld>
            <a:endParaRPr lang="it-IT"/>
          </a:p>
        </p:txBody>
      </p:sp>
      <p:sp>
        <p:nvSpPr>
          <p:cNvPr id="3" name="Segnaposto piè di pagina 2">
            <a:extLst>
              <a:ext uri="{FF2B5EF4-FFF2-40B4-BE49-F238E27FC236}">
                <a16:creationId xmlns:a16="http://schemas.microsoft.com/office/drawing/2014/main" id="{F9C16921-7034-290B-7FC5-EA789F22A7A0}"/>
              </a:ext>
            </a:extLst>
          </p:cNvPr>
          <p:cNvSpPr>
            <a:spLocks noGrp="1"/>
          </p:cNvSpPr>
          <p:nvPr>
            <p:ph type="ftr" sz="quarter" idx="11"/>
          </p:nvPr>
        </p:nvSpPr>
        <p:spPr/>
        <p:txBody>
          <a:bodyPr/>
          <a:lstStyle/>
          <a:p>
            <a:endParaRPr lang="it-IT"/>
          </a:p>
        </p:txBody>
      </p:sp>
      <p:sp>
        <p:nvSpPr>
          <p:cNvPr id="4" name="Segnaposto numero diapositiva 3">
            <a:extLst>
              <a:ext uri="{FF2B5EF4-FFF2-40B4-BE49-F238E27FC236}">
                <a16:creationId xmlns:a16="http://schemas.microsoft.com/office/drawing/2014/main" id="{E3222349-E4DF-1649-9ED4-1EEAC9381A64}"/>
              </a:ext>
            </a:extLst>
          </p:cNvPr>
          <p:cNvSpPr>
            <a:spLocks noGrp="1"/>
          </p:cNvSpPr>
          <p:nvPr>
            <p:ph type="sldNum" sz="quarter" idx="12"/>
          </p:nvPr>
        </p:nvSpPr>
        <p:spPr/>
        <p:txBody>
          <a:bodyPr/>
          <a:lstStyle/>
          <a:p>
            <a:fld id="{C9963EC8-C2FD-47E7-A9CE-1D3CB647267C}" type="slidenum">
              <a:rPr lang="it-IT" smtClean="0"/>
              <a:t>‹N›</a:t>
            </a:fld>
            <a:endParaRPr lang="it-IT"/>
          </a:p>
        </p:txBody>
      </p:sp>
    </p:spTree>
    <p:extLst>
      <p:ext uri="{BB962C8B-B14F-4D97-AF65-F5344CB8AC3E}">
        <p14:creationId xmlns:p14="http://schemas.microsoft.com/office/powerpoint/2010/main" val="21415694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B8EAEF8-FD59-6FBA-7752-C21C671F3A6F}"/>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B59D3BDA-1CC7-F6B2-1F66-464320903C8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a:extLst>
              <a:ext uri="{FF2B5EF4-FFF2-40B4-BE49-F238E27FC236}">
                <a16:creationId xmlns:a16="http://schemas.microsoft.com/office/drawing/2014/main" id="{789AA0BE-261B-545E-C78A-5E77849EE25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90C27BEA-8A93-2AA6-EA81-D7E9AA14897F}"/>
              </a:ext>
            </a:extLst>
          </p:cNvPr>
          <p:cNvSpPr>
            <a:spLocks noGrp="1"/>
          </p:cNvSpPr>
          <p:nvPr>
            <p:ph type="dt" sz="half" idx="10"/>
          </p:nvPr>
        </p:nvSpPr>
        <p:spPr/>
        <p:txBody>
          <a:bodyPr/>
          <a:lstStyle/>
          <a:p>
            <a:fld id="{2274884E-0576-440F-99F0-213F59DC9886}" type="datetimeFigureOut">
              <a:rPr lang="it-IT" smtClean="0"/>
              <a:t>03/07/2024</a:t>
            </a:fld>
            <a:endParaRPr lang="it-IT"/>
          </a:p>
        </p:txBody>
      </p:sp>
      <p:sp>
        <p:nvSpPr>
          <p:cNvPr id="6" name="Segnaposto piè di pagina 5">
            <a:extLst>
              <a:ext uri="{FF2B5EF4-FFF2-40B4-BE49-F238E27FC236}">
                <a16:creationId xmlns:a16="http://schemas.microsoft.com/office/drawing/2014/main" id="{00DF6EC7-8C59-0750-7018-1BDAF7C61C52}"/>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A7414F09-C2C0-72C8-6098-5287002CCF39}"/>
              </a:ext>
            </a:extLst>
          </p:cNvPr>
          <p:cNvSpPr>
            <a:spLocks noGrp="1"/>
          </p:cNvSpPr>
          <p:nvPr>
            <p:ph type="sldNum" sz="quarter" idx="12"/>
          </p:nvPr>
        </p:nvSpPr>
        <p:spPr/>
        <p:txBody>
          <a:bodyPr/>
          <a:lstStyle/>
          <a:p>
            <a:fld id="{C9963EC8-C2FD-47E7-A9CE-1D3CB647267C}" type="slidenum">
              <a:rPr lang="it-IT" smtClean="0"/>
              <a:t>‹N›</a:t>
            </a:fld>
            <a:endParaRPr lang="it-IT"/>
          </a:p>
        </p:txBody>
      </p:sp>
    </p:spTree>
    <p:extLst>
      <p:ext uri="{BB962C8B-B14F-4D97-AF65-F5344CB8AC3E}">
        <p14:creationId xmlns:p14="http://schemas.microsoft.com/office/powerpoint/2010/main" val="36383385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99AAAB9-F7D0-2982-ECF8-49610677A88C}"/>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immagine 2">
            <a:extLst>
              <a:ext uri="{FF2B5EF4-FFF2-40B4-BE49-F238E27FC236}">
                <a16:creationId xmlns:a16="http://schemas.microsoft.com/office/drawing/2014/main" id="{1F898AA2-EFA5-EE34-5BC3-3CEDBD434B3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a:p>
        </p:txBody>
      </p:sp>
      <p:sp>
        <p:nvSpPr>
          <p:cNvPr id="4" name="Segnaposto testo 3">
            <a:extLst>
              <a:ext uri="{FF2B5EF4-FFF2-40B4-BE49-F238E27FC236}">
                <a16:creationId xmlns:a16="http://schemas.microsoft.com/office/drawing/2014/main" id="{92830051-A8C0-3514-BBAF-1157F1E8B74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F48698B6-B97E-3F2F-4E2B-E4CEDAF64B7E}"/>
              </a:ext>
            </a:extLst>
          </p:cNvPr>
          <p:cNvSpPr>
            <a:spLocks noGrp="1"/>
          </p:cNvSpPr>
          <p:nvPr>
            <p:ph type="dt" sz="half" idx="10"/>
          </p:nvPr>
        </p:nvSpPr>
        <p:spPr/>
        <p:txBody>
          <a:bodyPr/>
          <a:lstStyle/>
          <a:p>
            <a:fld id="{2274884E-0576-440F-99F0-213F59DC9886}" type="datetimeFigureOut">
              <a:rPr lang="it-IT" smtClean="0"/>
              <a:t>03/07/2024</a:t>
            </a:fld>
            <a:endParaRPr lang="it-IT"/>
          </a:p>
        </p:txBody>
      </p:sp>
      <p:sp>
        <p:nvSpPr>
          <p:cNvPr id="6" name="Segnaposto piè di pagina 5">
            <a:extLst>
              <a:ext uri="{FF2B5EF4-FFF2-40B4-BE49-F238E27FC236}">
                <a16:creationId xmlns:a16="http://schemas.microsoft.com/office/drawing/2014/main" id="{D1919F15-22A8-76D7-42BF-A4B8F05A2C39}"/>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C0D95B73-22DE-CA9C-F1A9-8610B361B06A}"/>
              </a:ext>
            </a:extLst>
          </p:cNvPr>
          <p:cNvSpPr>
            <a:spLocks noGrp="1"/>
          </p:cNvSpPr>
          <p:nvPr>
            <p:ph type="sldNum" sz="quarter" idx="12"/>
          </p:nvPr>
        </p:nvSpPr>
        <p:spPr/>
        <p:txBody>
          <a:bodyPr/>
          <a:lstStyle/>
          <a:p>
            <a:fld id="{C9963EC8-C2FD-47E7-A9CE-1D3CB647267C}" type="slidenum">
              <a:rPr lang="it-IT" smtClean="0"/>
              <a:t>‹N›</a:t>
            </a:fld>
            <a:endParaRPr lang="it-IT"/>
          </a:p>
        </p:txBody>
      </p:sp>
    </p:spTree>
    <p:extLst>
      <p:ext uri="{BB962C8B-B14F-4D97-AF65-F5344CB8AC3E}">
        <p14:creationId xmlns:p14="http://schemas.microsoft.com/office/powerpoint/2010/main" val="2102858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a:extLst>
              <a:ext uri="{FF2B5EF4-FFF2-40B4-BE49-F238E27FC236}">
                <a16:creationId xmlns:a16="http://schemas.microsoft.com/office/drawing/2014/main" id="{B1C325F8-58F0-7C3A-334C-5AF7F54A036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FDF59DD6-A9E7-47AC-C1A3-BE4531F6420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5D7CE562-750B-D46C-4C9A-551DEAACC23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274884E-0576-440F-99F0-213F59DC9886}" type="datetimeFigureOut">
              <a:rPr lang="it-IT" smtClean="0"/>
              <a:t>03/07/2024</a:t>
            </a:fld>
            <a:endParaRPr lang="it-IT"/>
          </a:p>
        </p:txBody>
      </p:sp>
      <p:sp>
        <p:nvSpPr>
          <p:cNvPr id="5" name="Segnaposto piè di pagina 4">
            <a:extLst>
              <a:ext uri="{FF2B5EF4-FFF2-40B4-BE49-F238E27FC236}">
                <a16:creationId xmlns:a16="http://schemas.microsoft.com/office/drawing/2014/main" id="{E82D61A9-3A25-6C99-62C4-95A75E4BC59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t-IT"/>
          </a:p>
        </p:txBody>
      </p:sp>
      <p:sp>
        <p:nvSpPr>
          <p:cNvPr id="6" name="Segnaposto numero diapositiva 5">
            <a:extLst>
              <a:ext uri="{FF2B5EF4-FFF2-40B4-BE49-F238E27FC236}">
                <a16:creationId xmlns:a16="http://schemas.microsoft.com/office/drawing/2014/main" id="{A06CC1C3-7A43-8DA7-D420-D88D168AEA8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9963EC8-C2FD-47E7-A9CE-1D3CB647267C}" type="slidenum">
              <a:rPr lang="it-IT" smtClean="0"/>
              <a:t>‹N›</a:t>
            </a:fld>
            <a:endParaRPr lang="it-IT"/>
          </a:p>
        </p:txBody>
      </p:sp>
    </p:spTree>
    <p:extLst>
      <p:ext uri="{BB962C8B-B14F-4D97-AF65-F5344CB8AC3E}">
        <p14:creationId xmlns:p14="http://schemas.microsoft.com/office/powerpoint/2010/main" val="21929646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8.png"/></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quizizz.com/admin/my-library/createdByMe" TargetMode="Externa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magine 7">
            <a:extLst>
              <a:ext uri="{FF2B5EF4-FFF2-40B4-BE49-F238E27FC236}">
                <a16:creationId xmlns:a16="http://schemas.microsoft.com/office/drawing/2014/main" id="{7AB5743F-3A15-61BA-4A08-8C0576E34ED4}"/>
              </a:ext>
            </a:extLst>
          </p:cNvPr>
          <p:cNvPicPr>
            <a:picLocks noChangeAspect="1"/>
          </p:cNvPicPr>
          <p:nvPr/>
        </p:nvPicPr>
        <p:blipFill>
          <a:blip r:embed="rId2"/>
          <a:stretch>
            <a:fillRect/>
          </a:stretch>
        </p:blipFill>
        <p:spPr>
          <a:xfrm>
            <a:off x="-70338" y="5257800"/>
            <a:ext cx="12262338" cy="1600200"/>
          </a:xfrm>
          <a:prstGeom prst="rect">
            <a:avLst/>
          </a:prstGeom>
        </p:spPr>
      </p:pic>
      <p:sp>
        <p:nvSpPr>
          <p:cNvPr id="10" name="CasellaDiTesto 9">
            <a:extLst>
              <a:ext uri="{FF2B5EF4-FFF2-40B4-BE49-F238E27FC236}">
                <a16:creationId xmlns:a16="http://schemas.microsoft.com/office/drawing/2014/main" id="{12F0B380-0999-5016-606C-11502E528AA6}"/>
              </a:ext>
            </a:extLst>
          </p:cNvPr>
          <p:cNvSpPr txBox="1"/>
          <p:nvPr/>
        </p:nvSpPr>
        <p:spPr>
          <a:xfrm>
            <a:off x="1547446" y="4548961"/>
            <a:ext cx="10369899" cy="523220"/>
          </a:xfrm>
          <a:prstGeom prst="rect">
            <a:avLst/>
          </a:prstGeom>
          <a:noFill/>
        </p:spPr>
        <p:txBody>
          <a:bodyPr wrap="square">
            <a:spAutoFit/>
          </a:bodyPr>
          <a:lstStyle/>
          <a:p>
            <a:r>
              <a:rPr lang="it-IT" sz="2800" b="1" dirty="0">
                <a:solidFill>
                  <a:srgbClr val="336666"/>
                </a:solidFill>
                <a:latin typeface="Times New Roman" panose="02020603050405020304" pitchFamily="18" charset="0"/>
              </a:rPr>
              <a:t> </a:t>
            </a:r>
            <a:r>
              <a:rPr lang="it-IT" sz="2800" b="1" dirty="0">
                <a:solidFill>
                  <a:srgbClr val="CC3300"/>
                </a:solidFill>
                <a:latin typeface="Times New Roman" panose="02020603050405020304" pitchFamily="18" charset="0"/>
              </a:rPr>
              <a:t>«Algoritmi di ricerca: una questione apparentemente semplice.»</a:t>
            </a:r>
          </a:p>
        </p:txBody>
      </p:sp>
      <p:sp>
        <p:nvSpPr>
          <p:cNvPr id="11" name="CasellaDiTesto 10">
            <a:extLst>
              <a:ext uri="{FF2B5EF4-FFF2-40B4-BE49-F238E27FC236}">
                <a16:creationId xmlns:a16="http://schemas.microsoft.com/office/drawing/2014/main" id="{DC6D6474-2A55-605B-DD0C-24D3BFB10769}"/>
              </a:ext>
            </a:extLst>
          </p:cNvPr>
          <p:cNvSpPr txBox="1"/>
          <p:nvPr/>
        </p:nvSpPr>
        <p:spPr>
          <a:xfrm>
            <a:off x="552660" y="582752"/>
            <a:ext cx="11063236" cy="3539430"/>
          </a:xfrm>
          <a:prstGeom prst="rect">
            <a:avLst/>
          </a:prstGeom>
          <a:noFill/>
        </p:spPr>
        <p:txBody>
          <a:bodyPr wrap="square">
            <a:spAutoFit/>
          </a:bodyPr>
          <a:lstStyle/>
          <a:p>
            <a:pPr>
              <a:spcAft>
                <a:spcPts val="1200"/>
              </a:spcAft>
            </a:pPr>
            <a:r>
              <a:rPr lang="it-IT" sz="3600" b="1" i="0" dirty="0">
                <a:solidFill>
                  <a:srgbClr val="1482AC"/>
                </a:solidFill>
                <a:effectLst/>
                <a:latin typeface="Times New Roman" panose="02020603050405020304" pitchFamily="18" charset="0"/>
              </a:rPr>
              <a:t>Percorso</a:t>
            </a:r>
            <a:r>
              <a:rPr lang="it-IT" sz="3600" b="1" i="0" dirty="0">
                <a:solidFill>
                  <a:srgbClr val="58AEAC"/>
                </a:solidFill>
                <a:effectLst/>
                <a:latin typeface="Times New Roman" panose="02020603050405020304" pitchFamily="18" charset="0"/>
              </a:rPr>
              <a:t> </a:t>
            </a:r>
            <a:r>
              <a:rPr lang="it-IT" sz="3600" b="1" dirty="0">
                <a:solidFill>
                  <a:srgbClr val="1482AC"/>
                </a:solidFill>
                <a:latin typeface="Times New Roman" panose="02020603050405020304" pitchFamily="18" charset="0"/>
              </a:rPr>
              <a:t>30</a:t>
            </a:r>
            <a:r>
              <a:rPr lang="it-IT" sz="3600" b="1" i="0" dirty="0">
                <a:solidFill>
                  <a:srgbClr val="1482AC"/>
                </a:solidFill>
                <a:effectLst/>
                <a:latin typeface="Times New Roman" panose="02020603050405020304" pitchFamily="18" charset="0"/>
              </a:rPr>
              <a:t>CFU UNI</a:t>
            </a:r>
            <a:r>
              <a:rPr lang="it-IT" sz="5400" b="1" dirty="0">
                <a:solidFill>
                  <a:srgbClr val="CC3300"/>
                </a:solidFill>
                <a:latin typeface="Baguet Script" panose="00000500000000000000" pitchFamily="2" charset="0"/>
                <a:cs typeface="Arial" panose="020B0604020202020204" pitchFamily="34" charset="0"/>
              </a:rPr>
              <a:t>S</a:t>
            </a:r>
            <a:r>
              <a:rPr lang="it-IT" sz="5400" b="1" i="0" dirty="0">
                <a:solidFill>
                  <a:srgbClr val="CC3300"/>
                </a:solidFill>
                <a:effectLst/>
                <a:latin typeface="Baguet Script" panose="00000500000000000000" pitchFamily="2" charset="0"/>
                <a:cs typeface="Arial" panose="020B0604020202020204" pitchFamily="34" charset="0"/>
              </a:rPr>
              <a:t>A</a:t>
            </a:r>
            <a:r>
              <a:rPr lang="it-IT" sz="3600" b="1" i="0" dirty="0">
                <a:solidFill>
                  <a:srgbClr val="CC3300"/>
                </a:solidFill>
                <a:effectLst/>
                <a:latin typeface="Baguet Script" panose="00000500000000000000" pitchFamily="2" charset="0"/>
                <a:cs typeface="Arial" panose="020B0604020202020204" pitchFamily="34" charset="0"/>
              </a:rPr>
              <a:t> </a:t>
            </a:r>
            <a:r>
              <a:rPr lang="it-IT" sz="3600" b="1" i="0" dirty="0">
                <a:solidFill>
                  <a:srgbClr val="1482AC"/>
                </a:solidFill>
                <a:effectLst/>
                <a:latin typeface="Baguet Script" panose="00000500000000000000" pitchFamily="2" charset="0"/>
                <a:cs typeface="Arial" panose="020B0604020202020204" pitchFamily="34" charset="0"/>
              </a:rPr>
              <a:t>  </a:t>
            </a:r>
          </a:p>
          <a:p>
            <a:r>
              <a:rPr lang="it-IT" sz="3600" b="1" dirty="0">
                <a:solidFill>
                  <a:srgbClr val="1482AC"/>
                </a:solidFill>
                <a:latin typeface="Times New Roman" panose="02020603050405020304" pitchFamily="18" charset="0"/>
              </a:rPr>
              <a:t>A041: SCIENZE E TECNOLOGIE INFORMATICHE</a:t>
            </a:r>
          </a:p>
          <a:p>
            <a:r>
              <a:rPr lang="it-IT" sz="3600" b="1" i="0" dirty="0">
                <a:solidFill>
                  <a:srgbClr val="1482AC"/>
                </a:solidFill>
                <a:effectLst/>
                <a:latin typeface="Baguet Script" panose="00000500000000000000" pitchFamily="2" charset="0"/>
                <a:cs typeface="Arial" panose="020B0604020202020204" pitchFamily="34" charset="0"/>
              </a:rPr>
              <a:t>                                                                      </a:t>
            </a:r>
          </a:p>
          <a:p>
            <a:endParaRPr lang="it-IT" sz="1600" b="1" i="0" dirty="0">
              <a:solidFill>
                <a:srgbClr val="1482AC"/>
              </a:solidFill>
              <a:effectLst/>
              <a:latin typeface="Baguet Script" panose="00000500000000000000" pitchFamily="2" charset="0"/>
              <a:cs typeface="Arial" panose="020B0604020202020204" pitchFamily="34" charset="0"/>
            </a:endParaRPr>
          </a:p>
          <a:p>
            <a:r>
              <a:rPr lang="it-IT" sz="4000" b="1" dirty="0">
                <a:solidFill>
                  <a:srgbClr val="1482AC"/>
                </a:solidFill>
                <a:latin typeface="Baguet Script" panose="00000500000000000000" pitchFamily="2" charset="0"/>
                <a:cs typeface="Arial" panose="020B0604020202020204" pitchFamily="34" charset="0"/>
              </a:rPr>
              <a:t>                                                      </a:t>
            </a:r>
            <a:r>
              <a:rPr lang="it-IT" sz="3200" b="1" dirty="0">
                <a:solidFill>
                  <a:srgbClr val="1482AC"/>
                </a:solidFill>
                <a:latin typeface="Baguet Script" panose="00000500000000000000" pitchFamily="2" charset="0"/>
                <a:cs typeface="Arial" panose="020B0604020202020204" pitchFamily="34" charset="0"/>
              </a:rPr>
              <a:t>candidata: Apollonia Annese  </a:t>
            </a:r>
          </a:p>
          <a:p>
            <a:r>
              <a:rPr lang="it-IT" sz="3200" b="1" dirty="0">
                <a:solidFill>
                  <a:srgbClr val="1482AC"/>
                </a:solidFill>
                <a:latin typeface="Baguet Script" panose="00000500000000000000" pitchFamily="2" charset="0"/>
                <a:cs typeface="Arial" panose="020B0604020202020204" pitchFamily="34" charset="0"/>
              </a:rPr>
              <a:t>                                                                                               </a:t>
            </a:r>
            <a:r>
              <a:rPr lang="it-IT" sz="3200" b="1" i="0" dirty="0">
                <a:solidFill>
                  <a:srgbClr val="1482AC"/>
                </a:solidFill>
                <a:effectLst/>
                <a:latin typeface="Baguet Script" panose="00000500000000000000" pitchFamily="2" charset="0"/>
                <a:cs typeface="Arial" panose="020B0604020202020204" pitchFamily="34" charset="0"/>
              </a:rPr>
              <a:t>27 giugno 2024</a:t>
            </a:r>
            <a:endParaRPr lang="it-IT" sz="3200" dirty="0">
              <a:solidFill>
                <a:srgbClr val="1482AC"/>
              </a:solidFill>
              <a:latin typeface="Baguet Script" panose="00000500000000000000" pitchFamily="2" charset="0"/>
              <a:cs typeface="Arial" panose="020B0604020202020204" pitchFamily="34" charset="0"/>
            </a:endParaRPr>
          </a:p>
        </p:txBody>
      </p:sp>
    </p:spTree>
    <p:extLst>
      <p:ext uri="{BB962C8B-B14F-4D97-AF65-F5344CB8AC3E}">
        <p14:creationId xmlns:p14="http://schemas.microsoft.com/office/powerpoint/2010/main" val="17396400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asellaDiTesto 5">
            <a:extLst>
              <a:ext uri="{FF2B5EF4-FFF2-40B4-BE49-F238E27FC236}">
                <a16:creationId xmlns:a16="http://schemas.microsoft.com/office/drawing/2014/main" id="{F8492198-D6AE-2C22-A7E5-6EE15FDF090A}"/>
              </a:ext>
            </a:extLst>
          </p:cNvPr>
          <p:cNvSpPr txBox="1"/>
          <p:nvPr/>
        </p:nvSpPr>
        <p:spPr>
          <a:xfrm>
            <a:off x="511107" y="2987140"/>
            <a:ext cx="7146666" cy="1068049"/>
          </a:xfrm>
          <a:prstGeom prst="rect">
            <a:avLst/>
          </a:prstGeom>
          <a:noFill/>
        </p:spPr>
        <p:txBody>
          <a:bodyPr wrap="square" rtlCol="0">
            <a:spAutoFit/>
          </a:bodyPr>
          <a:lstStyle/>
          <a:p>
            <a:pPr>
              <a:lnSpc>
                <a:spcPct val="150000"/>
              </a:lnSpc>
            </a:pPr>
            <a:r>
              <a:rPr lang="it-IT" sz="1600" b="1" dirty="0">
                <a:solidFill>
                  <a:srgbClr val="1482AC"/>
                </a:solidFill>
                <a:latin typeface="Times New Roman" panose="02020603050405020304" pitchFamily="18" charset="0"/>
              </a:rPr>
              <a:t>La coppia di problemi più importanti e studiati dell’informatica</a:t>
            </a:r>
          </a:p>
          <a:p>
            <a:pPr>
              <a:lnSpc>
                <a:spcPct val="150000"/>
              </a:lnSpc>
            </a:pPr>
            <a:r>
              <a:rPr lang="it-IT" sz="1400" dirty="0">
                <a:solidFill>
                  <a:srgbClr val="000000"/>
                </a:solidFill>
                <a:latin typeface="Arial" panose="020B0604020202020204" pitchFamily="34" charset="0"/>
                <a:cs typeface="Arial" panose="020B0604020202020204" pitchFamily="34" charset="0"/>
              </a:rPr>
              <a:t>-il problema della ricerca</a:t>
            </a:r>
          </a:p>
          <a:p>
            <a:pPr>
              <a:lnSpc>
                <a:spcPct val="150000"/>
              </a:lnSpc>
            </a:pPr>
            <a:r>
              <a:rPr lang="it-IT" sz="1400" dirty="0">
                <a:solidFill>
                  <a:srgbClr val="000000"/>
                </a:solidFill>
                <a:latin typeface="Arial" panose="020B0604020202020204" pitchFamily="34" charset="0"/>
                <a:cs typeface="Arial" panose="020B0604020202020204" pitchFamily="34" charset="0"/>
              </a:rPr>
              <a:t>-il problema dell’ordinamento </a:t>
            </a:r>
          </a:p>
        </p:txBody>
      </p:sp>
      <p:sp>
        <p:nvSpPr>
          <p:cNvPr id="9" name="CasellaDiTesto 8">
            <a:extLst>
              <a:ext uri="{FF2B5EF4-FFF2-40B4-BE49-F238E27FC236}">
                <a16:creationId xmlns:a16="http://schemas.microsoft.com/office/drawing/2014/main" id="{6D17DD64-9AA8-EA7C-E99A-224FE84E6A66}"/>
              </a:ext>
            </a:extLst>
          </p:cNvPr>
          <p:cNvSpPr txBox="1"/>
          <p:nvPr/>
        </p:nvSpPr>
        <p:spPr>
          <a:xfrm>
            <a:off x="7984481" y="2707015"/>
            <a:ext cx="3398108" cy="2176045"/>
          </a:xfrm>
          <a:prstGeom prst="rect">
            <a:avLst/>
          </a:prstGeom>
          <a:noFill/>
          <a:ln>
            <a:gradFill>
              <a:gsLst>
                <a:gs pos="39000">
                  <a:srgbClr val="FF0000"/>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txBody>
          <a:bodyPr wrap="square" rtlCol="0">
            <a:spAutoFit/>
          </a:bodyPr>
          <a:lstStyle/>
          <a:p>
            <a:pPr>
              <a:lnSpc>
                <a:spcPct val="150000"/>
              </a:lnSpc>
            </a:pPr>
            <a:r>
              <a:rPr lang="it-IT" sz="1400" dirty="0">
                <a:solidFill>
                  <a:srgbClr val="000000"/>
                </a:solidFill>
                <a:latin typeface="Arial" panose="020B0604020202020204" pitchFamily="34" charset="0"/>
                <a:cs typeface="Arial" panose="020B0604020202020204" pitchFamily="34" charset="0"/>
              </a:rPr>
              <a:t>Sono tra loro connessi in quanto la ricerca sfrutta l’ordinamento e viceversa.</a:t>
            </a:r>
          </a:p>
          <a:p>
            <a:pPr>
              <a:lnSpc>
                <a:spcPct val="150000"/>
              </a:lnSpc>
            </a:pPr>
            <a:endParaRPr lang="it-IT" sz="800" dirty="0">
              <a:solidFill>
                <a:srgbClr val="000000"/>
              </a:solidFill>
              <a:latin typeface="Arial" panose="020B0604020202020204" pitchFamily="34" charset="0"/>
              <a:cs typeface="Arial" panose="020B0604020202020204" pitchFamily="34" charset="0"/>
            </a:endParaRPr>
          </a:p>
          <a:p>
            <a:pPr>
              <a:lnSpc>
                <a:spcPct val="150000"/>
              </a:lnSpc>
            </a:pPr>
            <a:r>
              <a:rPr lang="it-IT" sz="1400" dirty="0">
                <a:solidFill>
                  <a:srgbClr val="000000"/>
                </a:solidFill>
                <a:latin typeface="Arial" panose="020B0604020202020204" pitchFamily="34" charset="0"/>
                <a:cs typeface="Arial" panose="020B0604020202020204" pitchFamily="34" charset="0"/>
              </a:rPr>
              <a:t>L'ordinamento è molto importante in quanto permette di ridurre notevolmente i tempi di ricerca di una informazione nell'ambito di una sequenza.</a:t>
            </a:r>
          </a:p>
        </p:txBody>
      </p:sp>
      <p:sp>
        <p:nvSpPr>
          <p:cNvPr id="13" name="Freccia destra rientrata 12">
            <a:extLst>
              <a:ext uri="{FF2B5EF4-FFF2-40B4-BE49-F238E27FC236}">
                <a16:creationId xmlns:a16="http://schemas.microsoft.com/office/drawing/2014/main" id="{B645449E-75A0-E2AA-E879-1FD665FBC557}"/>
              </a:ext>
            </a:extLst>
          </p:cNvPr>
          <p:cNvSpPr/>
          <p:nvPr/>
        </p:nvSpPr>
        <p:spPr>
          <a:xfrm>
            <a:off x="6571622" y="3642418"/>
            <a:ext cx="1254529" cy="457081"/>
          </a:xfrm>
          <a:prstGeom prst="notchedRightArrow">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it-IT" b="1">
              <a:ln w="22225">
                <a:solidFill>
                  <a:schemeClr val="accent2"/>
                </a:solidFill>
                <a:prstDash val="solid"/>
              </a:ln>
              <a:solidFill>
                <a:schemeClr val="accent2">
                  <a:lumMod val="40000"/>
                  <a:lumOff val="60000"/>
                </a:schemeClr>
              </a:solidFill>
            </a:endParaRPr>
          </a:p>
        </p:txBody>
      </p:sp>
      <p:cxnSp>
        <p:nvCxnSpPr>
          <p:cNvPr id="4" name="Connettore diritto 3">
            <a:extLst>
              <a:ext uri="{FF2B5EF4-FFF2-40B4-BE49-F238E27FC236}">
                <a16:creationId xmlns:a16="http://schemas.microsoft.com/office/drawing/2014/main" id="{0B7D2B0A-2246-7D59-0103-EE9431F8492F}"/>
              </a:ext>
            </a:extLst>
          </p:cNvPr>
          <p:cNvCxnSpPr/>
          <p:nvPr/>
        </p:nvCxnSpPr>
        <p:spPr>
          <a:xfrm>
            <a:off x="648730" y="5926625"/>
            <a:ext cx="11059886"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CasellaDiTesto 6">
            <a:extLst>
              <a:ext uri="{FF2B5EF4-FFF2-40B4-BE49-F238E27FC236}">
                <a16:creationId xmlns:a16="http://schemas.microsoft.com/office/drawing/2014/main" id="{5A98B39C-8C0D-539F-125B-432AEC4DA10E}"/>
              </a:ext>
            </a:extLst>
          </p:cNvPr>
          <p:cNvSpPr txBox="1"/>
          <p:nvPr/>
        </p:nvSpPr>
        <p:spPr>
          <a:xfrm>
            <a:off x="1001710" y="1097967"/>
            <a:ext cx="5072225" cy="954107"/>
          </a:xfrm>
          <a:prstGeom prst="rect">
            <a:avLst/>
          </a:prstGeom>
          <a:pattFill prst="trellis">
            <a:fgClr>
              <a:srgbClr val="FFFFCC"/>
            </a:fgClr>
            <a:bgClr>
              <a:schemeClr val="bg1"/>
            </a:bgClr>
          </a:pattFill>
          <a:ln>
            <a:solidFill>
              <a:srgbClr val="FFFF00"/>
            </a:solidFill>
          </a:ln>
        </p:spPr>
        <p:txBody>
          <a:bodyPr wrap="square" rtlCol="0">
            <a:spAutoFit/>
          </a:bodyPr>
          <a:lstStyle/>
          <a:p>
            <a:r>
              <a:rPr lang="it-IT" sz="1400" b="1" dirty="0">
                <a:latin typeface="Bradley Hand ITC" panose="03070402050302030203" pitchFamily="66" charset="0"/>
              </a:rPr>
              <a:t>INTRODUZIONE TEORICA ATTRAVERSO LA LEZIONE DIALOGATA, SOLLECITANDO GLI INTERVENTI DELLE ALUNNE E DEGLI ALUNNI NEL FARE DELLE CONSIDERAZIONI.</a:t>
            </a:r>
          </a:p>
        </p:txBody>
      </p:sp>
      <p:sp>
        <p:nvSpPr>
          <p:cNvPr id="10" name="CasellaDiTesto 9">
            <a:extLst>
              <a:ext uri="{FF2B5EF4-FFF2-40B4-BE49-F238E27FC236}">
                <a16:creationId xmlns:a16="http://schemas.microsoft.com/office/drawing/2014/main" id="{E2AC9E74-64BE-3BE4-80A8-CF22179F4D11}"/>
              </a:ext>
            </a:extLst>
          </p:cNvPr>
          <p:cNvSpPr txBox="1"/>
          <p:nvPr/>
        </p:nvSpPr>
        <p:spPr>
          <a:xfrm>
            <a:off x="648730" y="292591"/>
            <a:ext cx="3054699" cy="338554"/>
          </a:xfrm>
          <a:prstGeom prst="rect">
            <a:avLst/>
          </a:prstGeom>
          <a:noFill/>
        </p:spPr>
        <p:txBody>
          <a:bodyPr wrap="square" rtlCol="0">
            <a:spAutoFit/>
          </a:bodyPr>
          <a:lstStyle/>
          <a:p>
            <a:r>
              <a:rPr lang="it-IT" sz="1600" b="1" dirty="0">
                <a:solidFill>
                  <a:srgbClr val="1482AC"/>
                </a:solidFill>
                <a:latin typeface="Arial" panose="020B0604020202020204" pitchFamily="34" charset="0"/>
                <a:cs typeface="Arial" panose="020B0604020202020204" pitchFamily="34" charset="0"/>
              </a:rPr>
              <a:t>ALGORITMI DI RICERCA</a:t>
            </a:r>
          </a:p>
        </p:txBody>
      </p:sp>
      <p:cxnSp>
        <p:nvCxnSpPr>
          <p:cNvPr id="11" name="Connettore diritto 10">
            <a:extLst>
              <a:ext uri="{FF2B5EF4-FFF2-40B4-BE49-F238E27FC236}">
                <a16:creationId xmlns:a16="http://schemas.microsoft.com/office/drawing/2014/main" id="{886149BB-9F93-0B4C-5BE2-43A93739B5E1}"/>
              </a:ext>
            </a:extLst>
          </p:cNvPr>
          <p:cNvCxnSpPr/>
          <p:nvPr/>
        </p:nvCxnSpPr>
        <p:spPr>
          <a:xfrm>
            <a:off x="543992" y="639302"/>
            <a:ext cx="11059886" cy="0"/>
          </a:xfrm>
          <a:prstGeom prst="line">
            <a:avLst/>
          </a:prstGeom>
          <a:ln>
            <a:solidFill>
              <a:srgbClr val="1482A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397718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1">
            <a:extLst>
              <a:ext uri="{FF2B5EF4-FFF2-40B4-BE49-F238E27FC236}">
                <a16:creationId xmlns:a16="http://schemas.microsoft.com/office/drawing/2014/main" id="{8C6D3A83-C966-442B-7E10-AE0ED4AD4F3B}"/>
              </a:ext>
            </a:extLst>
          </p:cNvPr>
          <p:cNvSpPr txBox="1">
            <a:spLocks/>
          </p:cNvSpPr>
          <p:nvPr/>
        </p:nvSpPr>
        <p:spPr>
          <a:xfrm>
            <a:off x="1437026" y="3293138"/>
            <a:ext cx="9317947" cy="42459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2000" b="1" dirty="0">
                <a:solidFill>
                  <a:srgbClr val="1482AC"/>
                </a:solidFill>
                <a:latin typeface="Arial" panose="020B0604020202020204" pitchFamily="34" charset="0"/>
                <a:ea typeface="+mn-ea"/>
                <a:cs typeface="Arial" panose="020B0604020202020204" pitchFamily="34" charset="0"/>
              </a:rPr>
              <a:t>PERCHÉ SECONDO VOI SONO IMPORTANTI GLI ALGORITMI DI RICERCA?</a:t>
            </a:r>
          </a:p>
        </p:txBody>
      </p:sp>
      <p:cxnSp>
        <p:nvCxnSpPr>
          <p:cNvPr id="5" name="Connettore diritto 4">
            <a:extLst>
              <a:ext uri="{FF2B5EF4-FFF2-40B4-BE49-F238E27FC236}">
                <a16:creationId xmlns:a16="http://schemas.microsoft.com/office/drawing/2014/main" id="{F76736EC-7787-47FA-AB3C-3EE8FB5D8882}"/>
              </a:ext>
            </a:extLst>
          </p:cNvPr>
          <p:cNvCxnSpPr/>
          <p:nvPr/>
        </p:nvCxnSpPr>
        <p:spPr>
          <a:xfrm>
            <a:off x="543992" y="639302"/>
            <a:ext cx="11059886" cy="0"/>
          </a:xfrm>
          <a:prstGeom prst="line">
            <a:avLst/>
          </a:prstGeom>
          <a:ln>
            <a:solidFill>
              <a:srgbClr val="1482AC"/>
            </a:solidFill>
          </a:ln>
        </p:spPr>
        <p:style>
          <a:lnRef idx="1">
            <a:schemeClr val="accent1"/>
          </a:lnRef>
          <a:fillRef idx="0">
            <a:schemeClr val="accent1"/>
          </a:fillRef>
          <a:effectRef idx="0">
            <a:schemeClr val="accent1"/>
          </a:effectRef>
          <a:fontRef idx="minor">
            <a:schemeClr val="tx1"/>
          </a:fontRef>
        </p:style>
      </p:cxnSp>
      <p:sp>
        <p:nvSpPr>
          <p:cNvPr id="6" name="CasellaDiTesto 5">
            <a:extLst>
              <a:ext uri="{FF2B5EF4-FFF2-40B4-BE49-F238E27FC236}">
                <a16:creationId xmlns:a16="http://schemas.microsoft.com/office/drawing/2014/main" id="{C63063D1-E788-23FB-8CE8-A57FAC905371}"/>
              </a:ext>
            </a:extLst>
          </p:cNvPr>
          <p:cNvSpPr txBox="1"/>
          <p:nvPr/>
        </p:nvSpPr>
        <p:spPr>
          <a:xfrm>
            <a:off x="648730" y="292591"/>
            <a:ext cx="3054699" cy="338554"/>
          </a:xfrm>
          <a:prstGeom prst="rect">
            <a:avLst/>
          </a:prstGeom>
          <a:noFill/>
        </p:spPr>
        <p:txBody>
          <a:bodyPr wrap="square" rtlCol="0">
            <a:spAutoFit/>
          </a:bodyPr>
          <a:lstStyle/>
          <a:p>
            <a:r>
              <a:rPr lang="it-IT" sz="1600" b="1" dirty="0">
                <a:solidFill>
                  <a:srgbClr val="1482AC"/>
                </a:solidFill>
                <a:latin typeface="Arial" panose="020B0604020202020204" pitchFamily="34" charset="0"/>
                <a:cs typeface="Arial" panose="020B0604020202020204" pitchFamily="34" charset="0"/>
              </a:rPr>
              <a:t>ALGORITMI DI RICERCA</a:t>
            </a:r>
          </a:p>
        </p:txBody>
      </p:sp>
      <p:sp>
        <p:nvSpPr>
          <p:cNvPr id="7" name="CasellaDiTesto 6">
            <a:extLst>
              <a:ext uri="{FF2B5EF4-FFF2-40B4-BE49-F238E27FC236}">
                <a16:creationId xmlns:a16="http://schemas.microsoft.com/office/drawing/2014/main" id="{ED2D3044-5F02-861C-62D0-7800DEBF93EE}"/>
              </a:ext>
            </a:extLst>
          </p:cNvPr>
          <p:cNvSpPr txBox="1"/>
          <p:nvPr/>
        </p:nvSpPr>
        <p:spPr>
          <a:xfrm>
            <a:off x="648730" y="985448"/>
            <a:ext cx="6595632" cy="738664"/>
          </a:xfrm>
          <a:prstGeom prst="rect">
            <a:avLst/>
          </a:prstGeom>
          <a:pattFill prst="trellis">
            <a:fgClr>
              <a:srgbClr val="FFFFCC"/>
            </a:fgClr>
            <a:bgClr>
              <a:schemeClr val="bg1"/>
            </a:bgClr>
          </a:pattFill>
          <a:ln>
            <a:solidFill>
              <a:srgbClr val="FFFF00"/>
            </a:solidFill>
          </a:ln>
        </p:spPr>
        <p:txBody>
          <a:bodyPr wrap="square" rtlCol="0">
            <a:spAutoFit/>
          </a:bodyPr>
          <a:lstStyle/>
          <a:p>
            <a:r>
              <a:rPr lang="it-IT" sz="1400" b="1" dirty="0">
                <a:latin typeface="Bradley Hand ITC" panose="03070402050302030203" pitchFamily="66" charset="0"/>
              </a:rPr>
              <a:t>SOLLECITO GLI INTERVENTI DELLE ALUNNE E DEGLI ALUNNI NEL FARE DELLE CONSIDERAZIONI E INNESCARE UN DIBATTITO TRASCINANTE ALL’INTERNO DEL GRUPPO CLASSE.</a:t>
            </a:r>
          </a:p>
        </p:txBody>
      </p:sp>
      <p:sp>
        <p:nvSpPr>
          <p:cNvPr id="9" name="CasellaDiTesto 8">
            <a:extLst>
              <a:ext uri="{FF2B5EF4-FFF2-40B4-BE49-F238E27FC236}">
                <a16:creationId xmlns:a16="http://schemas.microsoft.com/office/drawing/2014/main" id="{A3405409-8604-E2AC-1B0E-9E14652C0795}"/>
              </a:ext>
            </a:extLst>
          </p:cNvPr>
          <p:cNvSpPr txBox="1"/>
          <p:nvPr/>
        </p:nvSpPr>
        <p:spPr>
          <a:xfrm>
            <a:off x="648730" y="1953959"/>
            <a:ext cx="6595632" cy="738664"/>
          </a:xfrm>
          <a:prstGeom prst="rect">
            <a:avLst/>
          </a:prstGeom>
          <a:noFill/>
          <a:ln w="38100">
            <a:solidFill>
              <a:srgbClr val="92D050"/>
            </a:solidFill>
          </a:ln>
        </p:spPr>
        <p:txBody>
          <a:bodyPr wrap="square" rtlCol="0">
            <a:spAutoFit/>
          </a:bodyPr>
          <a:lstStyle/>
          <a:p>
            <a:r>
              <a:rPr lang="it-IT" sz="1400" i="1" dirty="0"/>
              <a:t>Principio di partecipazione attiva: </a:t>
            </a:r>
            <a:r>
              <a:rPr lang="it-IT" sz="1400" dirty="0"/>
              <a:t>si concretizza nei momenti di discussione e nel quiz </a:t>
            </a:r>
          </a:p>
          <a:p>
            <a:r>
              <a:rPr lang="it-IT" sz="1400" dirty="0"/>
              <a:t>                                                             che seguirà, utile per chiarire eventuali incomprensioni </a:t>
            </a:r>
          </a:p>
          <a:p>
            <a:r>
              <a:rPr lang="it-IT" sz="1400" dirty="0"/>
              <a:t>                                                             o incertezze e come momento di autovalutazione.</a:t>
            </a:r>
          </a:p>
        </p:txBody>
      </p:sp>
    </p:spTree>
    <p:extLst>
      <p:ext uri="{BB962C8B-B14F-4D97-AF65-F5344CB8AC3E}">
        <p14:creationId xmlns:p14="http://schemas.microsoft.com/office/powerpoint/2010/main" val="19328150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07DE13E-B01C-D6D8-2085-5C1BCB3D47A8}"/>
              </a:ext>
            </a:extLst>
          </p:cNvPr>
          <p:cNvSpPr>
            <a:spLocks noGrp="1"/>
          </p:cNvSpPr>
          <p:nvPr>
            <p:ph type="title"/>
          </p:nvPr>
        </p:nvSpPr>
        <p:spPr>
          <a:xfrm>
            <a:off x="563739" y="771829"/>
            <a:ext cx="2681880" cy="424596"/>
          </a:xfrm>
        </p:spPr>
        <p:txBody>
          <a:bodyPr>
            <a:normAutofit/>
          </a:bodyPr>
          <a:lstStyle/>
          <a:p>
            <a:r>
              <a:rPr lang="it-IT" sz="1400" b="1" dirty="0">
                <a:solidFill>
                  <a:srgbClr val="1482AC"/>
                </a:solidFill>
                <a:latin typeface="Arial" panose="020B0604020202020204" pitchFamily="34" charset="0"/>
                <a:ea typeface="+mn-ea"/>
                <a:cs typeface="Arial" panose="020B0604020202020204" pitchFamily="34" charset="0"/>
              </a:rPr>
              <a:t>PERCHÉ SONO IMPORTANTI</a:t>
            </a:r>
          </a:p>
        </p:txBody>
      </p:sp>
      <p:sp>
        <p:nvSpPr>
          <p:cNvPr id="7" name="CasellaDiTesto 6">
            <a:extLst>
              <a:ext uri="{FF2B5EF4-FFF2-40B4-BE49-F238E27FC236}">
                <a16:creationId xmlns:a16="http://schemas.microsoft.com/office/drawing/2014/main" id="{9D783724-9FB9-57A2-293E-7C621B3FD1EE}"/>
              </a:ext>
            </a:extLst>
          </p:cNvPr>
          <p:cNvSpPr txBox="1"/>
          <p:nvPr/>
        </p:nvSpPr>
        <p:spPr>
          <a:xfrm>
            <a:off x="563738" y="1135426"/>
            <a:ext cx="8568731" cy="2274149"/>
          </a:xfrm>
          <a:prstGeom prst="rect">
            <a:avLst/>
          </a:prstGeom>
          <a:noFill/>
        </p:spPr>
        <p:txBody>
          <a:bodyPr wrap="square">
            <a:spAutoFit/>
          </a:bodyPr>
          <a:lstStyle/>
          <a:p>
            <a:pPr>
              <a:lnSpc>
                <a:spcPct val="150000"/>
              </a:lnSpc>
            </a:pPr>
            <a:r>
              <a:rPr lang="it-IT" sz="1200" dirty="0">
                <a:latin typeface="Arial" panose="020B0604020202020204" pitchFamily="34" charset="0"/>
                <a:cs typeface="Arial" panose="020B0604020202020204" pitchFamily="34" charset="0"/>
              </a:rPr>
              <a:t>Gli algoritmi di ricerca sono fondamentali in informatica e in molte applicazioni pratiche per diverse ragioni:</a:t>
            </a:r>
          </a:p>
          <a:p>
            <a:pPr>
              <a:lnSpc>
                <a:spcPct val="150000"/>
              </a:lnSpc>
            </a:pPr>
            <a:r>
              <a:rPr lang="it-IT" sz="1200" b="1" dirty="0">
                <a:latin typeface="Arial" panose="020B0604020202020204" pitchFamily="34" charset="0"/>
                <a:cs typeface="Arial" panose="020B0604020202020204" pitchFamily="34" charset="0"/>
              </a:rPr>
              <a:t>Efficienza e Prestazioni</a:t>
            </a:r>
          </a:p>
          <a:p>
            <a:pPr>
              <a:lnSpc>
                <a:spcPct val="150000"/>
              </a:lnSpc>
              <a:buFont typeface="+mj-lt"/>
              <a:buAutoNum type="arabicPeriod"/>
            </a:pPr>
            <a:r>
              <a:rPr lang="it-IT" sz="1200" b="1" dirty="0">
                <a:latin typeface="Arial" panose="020B0604020202020204" pitchFamily="34" charset="0"/>
                <a:cs typeface="Arial" panose="020B0604020202020204" pitchFamily="34" charset="0"/>
              </a:rPr>
              <a:t>Velocità di Accesso ai Dati:</a:t>
            </a:r>
            <a:endParaRPr lang="it-IT" sz="1200" dirty="0">
              <a:latin typeface="Arial" panose="020B0604020202020204" pitchFamily="34" charset="0"/>
              <a:cs typeface="Arial" panose="020B0604020202020204" pitchFamily="34" charset="0"/>
            </a:endParaRPr>
          </a:p>
          <a:p>
            <a:pPr lvl="1">
              <a:lnSpc>
                <a:spcPct val="150000"/>
              </a:lnSpc>
            </a:pPr>
            <a:r>
              <a:rPr lang="it-IT" sz="1200" dirty="0">
                <a:latin typeface="Arial" panose="020B0604020202020204" pitchFamily="34" charset="0"/>
                <a:cs typeface="Arial" panose="020B0604020202020204" pitchFamily="34" charset="0"/>
              </a:rPr>
              <a:t>In grandi dataset, trovare rapidamente un elemento specifico è cruciale. Gli algoritmi di ricerca come la ricerca binaria possono ridurre significativamente il tempo necessario rispetto alla ricerca lineare.</a:t>
            </a:r>
          </a:p>
          <a:p>
            <a:pPr>
              <a:lnSpc>
                <a:spcPct val="150000"/>
              </a:lnSpc>
              <a:buFont typeface="+mj-lt"/>
              <a:buAutoNum type="arabicPeriod"/>
            </a:pPr>
            <a:r>
              <a:rPr lang="it-IT" sz="1200" b="1" dirty="0">
                <a:latin typeface="Arial" panose="020B0604020202020204" pitchFamily="34" charset="0"/>
                <a:cs typeface="Arial" panose="020B0604020202020204" pitchFamily="34" charset="0"/>
              </a:rPr>
              <a:t>Ottimizzazione delle Risorse:</a:t>
            </a:r>
            <a:endParaRPr lang="it-IT" sz="1200" dirty="0">
              <a:latin typeface="Arial" panose="020B0604020202020204" pitchFamily="34" charset="0"/>
              <a:cs typeface="Arial" panose="020B0604020202020204" pitchFamily="34" charset="0"/>
            </a:endParaRPr>
          </a:p>
          <a:p>
            <a:pPr lvl="1">
              <a:lnSpc>
                <a:spcPct val="150000"/>
              </a:lnSpc>
            </a:pPr>
            <a:r>
              <a:rPr lang="it-IT" sz="1200" dirty="0">
                <a:latin typeface="Arial" panose="020B0604020202020204" pitchFamily="34" charset="0"/>
                <a:cs typeface="Arial" panose="020B0604020202020204" pitchFamily="34" charset="0"/>
              </a:rPr>
              <a:t>Utilizzando algoritmi di ricerca efficienti, si possono ridurre i requisiti di memoria e di elaborazione, migliorando le prestazioni generali del sistema.</a:t>
            </a:r>
          </a:p>
        </p:txBody>
      </p:sp>
      <p:cxnSp>
        <p:nvCxnSpPr>
          <p:cNvPr id="8" name="Connettore diritto 7">
            <a:extLst>
              <a:ext uri="{FF2B5EF4-FFF2-40B4-BE49-F238E27FC236}">
                <a16:creationId xmlns:a16="http://schemas.microsoft.com/office/drawing/2014/main" id="{3AD795A3-7AA3-BF21-BD3D-2F46DC6D1161}"/>
              </a:ext>
            </a:extLst>
          </p:cNvPr>
          <p:cNvCxnSpPr/>
          <p:nvPr/>
        </p:nvCxnSpPr>
        <p:spPr>
          <a:xfrm>
            <a:off x="543992" y="639302"/>
            <a:ext cx="11059886" cy="0"/>
          </a:xfrm>
          <a:prstGeom prst="line">
            <a:avLst/>
          </a:prstGeom>
          <a:ln>
            <a:solidFill>
              <a:srgbClr val="1482AC"/>
            </a:solidFill>
          </a:ln>
        </p:spPr>
        <p:style>
          <a:lnRef idx="1">
            <a:schemeClr val="accent1"/>
          </a:lnRef>
          <a:fillRef idx="0">
            <a:schemeClr val="accent1"/>
          </a:fillRef>
          <a:effectRef idx="0">
            <a:schemeClr val="accent1"/>
          </a:effectRef>
          <a:fontRef idx="minor">
            <a:schemeClr val="tx1"/>
          </a:fontRef>
        </p:style>
      </p:cxnSp>
      <p:sp>
        <p:nvSpPr>
          <p:cNvPr id="9" name="CasellaDiTesto 8">
            <a:extLst>
              <a:ext uri="{FF2B5EF4-FFF2-40B4-BE49-F238E27FC236}">
                <a16:creationId xmlns:a16="http://schemas.microsoft.com/office/drawing/2014/main" id="{0D631C53-8FAA-F71E-7575-59A7A35A7512}"/>
              </a:ext>
            </a:extLst>
          </p:cNvPr>
          <p:cNvSpPr txBox="1"/>
          <p:nvPr/>
        </p:nvSpPr>
        <p:spPr>
          <a:xfrm>
            <a:off x="648730" y="292591"/>
            <a:ext cx="3054699" cy="338554"/>
          </a:xfrm>
          <a:prstGeom prst="rect">
            <a:avLst/>
          </a:prstGeom>
          <a:noFill/>
        </p:spPr>
        <p:txBody>
          <a:bodyPr wrap="square" rtlCol="0">
            <a:spAutoFit/>
          </a:bodyPr>
          <a:lstStyle/>
          <a:p>
            <a:r>
              <a:rPr lang="it-IT" sz="1600" b="1" dirty="0">
                <a:solidFill>
                  <a:srgbClr val="1482AC"/>
                </a:solidFill>
                <a:latin typeface="Arial" panose="020B0604020202020204" pitchFamily="34" charset="0"/>
                <a:cs typeface="Arial" panose="020B0604020202020204" pitchFamily="34" charset="0"/>
              </a:rPr>
              <a:t>ALGORITMI DI RICERCA</a:t>
            </a:r>
          </a:p>
        </p:txBody>
      </p:sp>
      <p:sp>
        <p:nvSpPr>
          <p:cNvPr id="11" name="CasellaDiTesto 10">
            <a:extLst>
              <a:ext uri="{FF2B5EF4-FFF2-40B4-BE49-F238E27FC236}">
                <a16:creationId xmlns:a16="http://schemas.microsoft.com/office/drawing/2014/main" id="{CD4FF010-8F4A-BF59-0F92-8A4C4D76CA48}"/>
              </a:ext>
            </a:extLst>
          </p:cNvPr>
          <p:cNvSpPr txBox="1"/>
          <p:nvPr/>
        </p:nvSpPr>
        <p:spPr>
          <a:xfrm>
            <a:off x="543992" y="3773172"/>
            <a:ext cx="9082329" cy="2320315"/>
          </a:xfrm>
          <a:prstGeom prst="rect">
            <a:avLst/>
          </a:prstGeom>
          <a:noFill/>
        </p:spPr>
        <p:txBody>
          <a:bodyPr wrap="square">
            <a:spAutoFit/>
          </a:bodyPr>
          <a:lstStyle/>
          <a:p>
            <a:pPr>
              <a:lnSpc>
                <a:spcPct val="150000"/>
              </a:lnSpc>
            </a:pPr>
            <a:r>
              <a:rPr lang="it-IT" sz="1400" b="1" dirty="0">
                <a:solidFill>
                  <a:srgbClr val="1482AC"/>
                </a:solidFill>
                <a:latin typeface="Arial" panose="020B0604020202020204" pitchFamily="34" charset="0"/>
                <a:cs typeface="Arial" panose="020B0604020202020204" pitchFamily="34" charset="0"/>
              </a:rPr>
              <a:t>APPLICAZIONI IN VARI CAMPI</a:t>
            </a:r>
          </a:p>
          <a:p>
            <a:pPr>
              <a:lnSpc>
                <a:spcPct val="150000"/>
              </a:lnSpc>
              <a:buFont typeface="+mj-lt"/>
              <a:buAutoNum type="arabicPeriod"/>
            </a:pPr>
            <a:r>
              <a:rPr lang="it-IT" sz="1200" b="1" dirty="0">
                <a:latin typeface="Arial" panose="020B0604020202020204" pitchFamily="34" charset="0"/>
                <a:cs typeface="Arial" panose="020B0604020202020204" pitchFamily="34" charset="0"/>
              </a:rPr>
              <a:t>Database: </a:t>
            </a:r>
            <a:r>
              <a:rPr lang="it-IT" sz="1200" dirty="0">
                <a:latin typeface="Arial" panose="020B0604020202020204" pitchFamily="34" charset="0"/>
                <a:cs typeface="Arial" panose="020B0604020202020204" pitchFamily="34" charset="0"/>
              </a:rPr>
              <a:t>Nei database, le ricerche efficienti sono essenziali per recuperare rapidamente informazioni da grandi volumi di dati. </a:t>
            </a:r>
          </a:p>
          <a:p>
            <a:pPr>
              <a:lnSpc>
                <a:spcPct val="150000"/>
              </a:lnSpc>
              <a:buFont typeface="+mj-lt"/>
              <a:buAutoNum type="arabicPeriod"/>
            </a:pPr>
            <a:r>
              <a:rPr lang="it-IT" sz="1200" b="1" dirty="0">
                <a:latin typeface="Arial" panose="020B0604020202020204" pitchFamily="34" charset="0"/>
                <a:cs typeface="Arial" panose="020B0604020202020204" pitchFamily="34" charset="0"/>
              </a:rPr>
              <a:t>Sistemi Operativi: </a:t>
            </a:r>
            <a:r>
              <a:rPr lang="it-IT" sz="1200" dirty="0">
                <a:latin typeface="Arial" panose="020B0604020202020204" pitchFamily="34" charset="0"/>
                <a:cs typeface="Arial" panose="020B0604020202020204" pitchFamily="34" charset="0"/>
              </a:rPr>
              <a:t>Gli algoritmi di ricerca sono utilizzati nei sistemi operativi per gestire processi, memoria e file system. Ad   </a:t>
            </a:r>
          </a:p>
          <a:p>
            <a:pPr>
              <a:lnSpc>
                <a:spcPct val="150000"/>
              </a:lnSpc>
            </a:pPr>
            <a:r>
              <a:rPr lang="it-IT" sz="1200" dirty="0">
                <a:latin typeface="Arial" panose="020B0604020202020204" pitchFamily="34" charset="0"/>
                <a:cs typeface="Arial" panose="020B0604020202020204" pitchFamily="34" charset="0"/>
              </a:rPr>
              <a:t>                                   esempio, cercare file in una directory o gestire la memoria virtuale.</a:t>
            </a:r>
          </a:p>
          <a:p>
            <a:pPr>
              <a:lnSpc>
                <a:spcPct val="150000"/>
              </a:lnSpc>
              <a:buFont typeface="+mj-lt"/>
              <a:buAutoNum type="arabicPeriod"/>
            </a:pPr>
            <a:r>
              <a:rPr lang="it-IT" sz="1200" b="1" dirty="0">
                <a:latin typeface="Arial" panose="020B0604020202020204" pitchFamily="34" charset="0"/>
                <a:cs typeface="Arial" panose="020B0604020202020204" pitchFamily="34" charset="0"/>
              </a:rPr>
              <a:t>Reti di Computer: </a:t>
            </a:r>
            <a:r>
              <a:rPr lang="it-IT" sz="1200" dirty="0">
                <a:latin typeface="Arial" panose="020B0604020202020204" pitchFamily="34" charset="0"/>
                <a:cs typeface="Arial" panose="020B0604020202020204" pitchFamily="34" charset="0"/>
              </a:rPr>
              <a:t>Nelle reti, gli algoritmi di ricerca vengono utilizzati per instradare i pacchetti di dati in modo efficiente, </a:t>
            </a:r>
          </a:p>
          <a:p>
            <a:pPr>
              <a:lnSpc>
                <a:spcPct val="150000"/>
              </a:lnSpc>
            </a:pPr>
            <a:r>
              <a:rPr lang="it-IT" sz="1200" dirty="0">
                <a:latin typeface="Arial" panose="020B0604020202020204" pitchFamily="34" charset="0"/>
                <a:cs typeface="Arial" panose="020B0604020202020204" pitchFamily="34" charset="0"/>
              </a:rPr>
              <a:t>                                  garantendo che i dati raggiungano la loro destinazione nel minor tempo possibile.</a:t>
            </a:r>
          </a:p>
          <a:p>
            <a:pPr>
              <a:lnSpc>
                <a:spcPct val="150000"/>
              </a:lnSpc>
              <a:buFont typeface="+mj-lt"/>
              <a:buAutoNum type="arabicPeriod"/>
            </a:pPr>
            <a:r>
              <a:rPr lang="it-IT" sz="1200" b="1" dirty="0">
                <a:latin typeface="Arial" panose="020B0604020202020204" pitchFamily="34" charset="0"/>
                <a:cs typeface="Arial" panose="020B0604020202020204" pitchFamily="34" charset="0"/>
              </a:rPr>
              <a:t>Intelligenza Artificiale e Machine Learning:  </a:t>
            </a:r>
            <a:r>
              <a:rPr lang="it-IT" sz="1200" dirty="0">
                <a:latin typeface="Arial" panose="020B0604020202020204" pitchFamily="34" charset="0"/>
                <a:cs typeface="Arial" panose="020B0604020202020204" pitchFamily="34" charset="0"/>
              </a:rPr>
              <a:t>In AI e ML, gli algoritmi di ricerca sono utilizzati per esplorare spazi di soluzione, </a:t>
            </a:r>
          </a:p>
          <a:p>
            <a:pPr>
              <a:lnSpc>
                <a:spcPct val="150000"/>
              </a:lnSpc>
            </a:pPr>
            <a:r>
              <a:rPr lang="it-IT" sz="1200" dirty="0">
                <a:latin typeface="Arial" panose="020B0604020202020204" pitchFamily="34" charset="0"/>
                <a:cs typeface="Arial" panose="020B0604020202020204" pitchFamily="34" charset="0"/>
              </a:rPr>
              <a:t>                                  trovare modelli nei dati e ottimizzare funzioni.</a:t>
            </a:r>
          </a:p>
        </p:txBody>
      </p:sp>
      <p:sp>
        <p:nvSpPr>
          <p:cNvPr id="12" name="CasellaDiTesto 11">
            <a:extLst>
              <a:ext uri="{FF2B5EF4-FFF2-40B4-BE49-F238E27FC236}">
                <a16:creationId xmlns:a16="http://schemas.microsoft.com/office/drawing/2014/main" id="{7545F513-26E5-E812-0B2A-DD2B6002A6A8}"/>
              </a:ext>
            </a:extLst>
          </p:cNvPr>
          <p:cNvSpPr txBox="1"/>
          <p:nvPr/>
        </p:nvSpPr>
        <p:spPr>
          <a:xfrm>
            <a:off x="5164852" y="3322323"/>
            <a:ext cx="5546691" cy="738664"/>
          </a:xfrm>
          <a:prstGeom prst="rect">
            <a:avLst/>
          </a:prstGeom>
          <a:noFill/>
          <a:ln w="38100">
            <a:solidFill>
              <a:srgbClr val="92D050"/>
            </a:solidFill>
          </a:ln>
        </p:spPr>
        <p:txBody>
          <a:bodyPr wrap="square" rtlCol="0">
            <a:spAutoFit/>
          </a:bodyPr>
          <a:lstStyle/>
          <a:p>
            <a:r>
              <a:rPr lang="it-IT" sz="1400" b="1" i="1" dirty="0"/>
              <a:t>Principio del valore</a:t>
            </a:r>
            <a:r>
              <a:rPr lang="it-IT" sz="1400" dirty="0"/>
              <a:t>: la lezione evidenzia l’importanza degli algoritmi di ricerca per </a:t>
            </a:r>
            <a:r>
              <a:rPr lang="it-IT" sz="1400" b="0" i="0" dirty="0">
                <a:solidFill>
                  <a:srgbClr val="080B12"/>
                </a:solidFill>
                <a:effectLst/>
                <a:highlight>
                  <a:srgbClr val="FFFFFF"/>
                </a:highlight>
                <a:latin typeface="Inter"/>
              </a:rPr>
              <a:t>sviluppare soluzioni efficaci per risolvere una vasta gamma di problemi</a:t>
            </a:r>
            <a:endParaRPr lang="it-IT" sz="1400" dirty="0"/>
          </a:p>
        </p:txBody>
      </p:sp>
    </p:spTree>
    <p:extLst>
      <p:ext uri="{BB962C8B-B14F-4D97-AF65-F5344CB8AC3E}">
        <p14:creationId xmlns:p14="http://schemas.microsoft.com/office/powerpoint/2010/main" val="42872199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sellaDiTesto 4">
            <a:extLst>
              <a:ext uri="{FF2B5EF4-FFF2-40B4-BE49-F238E27FC236}">
                <a16:creationId xmlns:a16="http://schemas.microsoft.com/office/drawing/2014/main" id="{A8B2CB3E-0AD0-3CCF-7CC1-5D7B7F53AD2C}"/>
              </a:ext>
            </a:extLst>
          </p:cNvPr>
          <p:cNvSpPr txBox="1"/>
          <p:nvPr/>
        </p:nvSpPr>
        <p:spPr>
          <a:xfrm>
            <a:off x="749214" y="1449531"/>
            <a:ext cx="8394786" cy="2551148"/>
          </a:xfrm>
          <a:prstGeom prst="rect">
            <a:avLst/>
          </a:prstGeom>
          <a:noFill/>
        </p:spPr>
        <p:txBody>
          <a:bodyPr wrap="square">
            <a:spAutoFit/>
          </a:bodyPr>
          <a:lstStyle/>
          <a:p>
            <a:pPr>
              <a:lnSpc>
                <a:spcPct val="150000"/>
              </a:lnSpc>
              <a:buFont typeface="+mj-lt"/>
              <a:buAutoNum type="arabicPeriod"/>
            </a:pPr>
            <a:r>
              <a:rPr lang="it-IT" sz="1200" b="1" dirty="0">
                <a:latin typeface="Arial" panose="020B0604020202020204" pitchFamily="34" charset="0"/>
                <a:cs typeface="Arial" panose="020B0604020202020204" pitchFamily="34" charset="0"/>
              </a:rPr>
              <a:t>Motori di Ricerca:</a:t>
            </a:r>
            <a:endParaRPr lang="it-IT" sz="1200" dirty="0">
              <a:latin typeface="Arial" panose="020B0604020202020204" pitchFamily="34" charset="0"/>
              <a:cs typeface="Arial" panose="020B0604020202020204" pitchFamily="34" charset="0"/>
            </a:endParaRPr>
          </a:p>
          <a:p>
            <a:pPr lvl="1">
              <a:lnSpc>
                <a:spcPct val="150000"/>
              </a:lnSpc>
            </a:pPr>
            <a:r>
              <a:rPr lang="it-IT" sz="1200" dirty="0">
                <a:latin typeface="Arial" panose="020B0604020202020204" pitchFamily="34" charset="0"/>
                <a:cs typeface="Arial" panose="020B0604020202020204" pitchFamily="34" charset="0"/>
              </a:rPr>
              <a:t>I motori di ricerca come Google utilizzano complessi algoritmi di ricerca per fornire risultati pertinenti in frazioni di secondo.</a:t>
            </a:r>
          </a:p>
          <a:p>
            <a:pPr>
              <a:lnSpc>
                <a:spcPct val="150000"/>
              </a:lnSpc>
              <a:buFont typeface="+mj-lt"/>
              <a:buAutoNum type="arabicPeriod"/>
            </a:pPr>
            <a:r>
              <a:rPr lang="it-IT" sz="1200" b="1" dirty="0">
                <a:latin typeface="Arial" panose="020B0604020202020204" pitchFamily="34" charset="0"/>
                <a:cs typeface="Arial" panose="020B0604020202020204" pitchFamily="34" charset="0"/>
              </a:rPr>
              <a:t>E-commerce:</a:t>
            </a:r>
            <a:endParaRPr lang="it-IT" sz="1200" dirty="0">
              <a:latin typeface="Arial" panose="020B0604020202020204" pitchFamily="34" charset="0"/>
              <a:cs typeface="Arial" panose="020B0604020202020204" pitchFamily="34" charset="0"/>
            </a:endParaRPr>
          </a:p>
          <a:p>
            <a:pPr lvl="1">
              <a:lnSpc>
                <a:spcPct val="150000"/>
              </a:lnSpc>
            </a:pPr>
            <a:r>
              <a:rPr lang="it-IT" sz="1200" dirty="0">
                <a:latin typeface="Arial" panose="020B0604020202020204" pitchFamily="34" charset="0"/>
                <a:cs typeface="Arial" panose="020B0604020202020204" pitchFamily="34" charset="0"/>
              </a:rPr>
              <a:t>Nei siti di e-commerce, la ricerca efficiente di prodotti è essenziale per migliorare l'esperienza dell'utente e aumentare le vendite.</a:t>
            </a:r>
          </a:p>
          <a:p>
            <a:pPr>
              <a:lnSpc>
                <a:spcPct val="150000"/>
              </a:lnSpc>
              <a:buFont typeface="+mj-lt"/>
              <a:buAutoNum type="arabicPeriod"/>
            </a:pPr>
            <a:r>
              <a:rPr lang="it-IT" sz="1200" b="1" dirty="0">
                <a:latin typeface="Arial" panose="020B0604020202020204" pitchFamily="34" charset="0"/>
                <a:cs typeface="Arial" panose="020B0604020202020204" pitchFamily="34" charset="0"/>
              </a:rPr>
              <a:t>Software di Navigazione:</a:t>
            </a:r>
            <a:endParaRPr lang="it-IT" sz="1200" dirty="0">
              <a:latin typeface="Arial" panose="020B0604020202020204" pitchFamily="34" charset="0"/>
              <a:cs typeface="Arial" panose="020B0604020202020204" pitchFamily="34" charset="0"/>
            </a:endParaRPr>
          </a:p>
          <a:p>
            <a:pPr lvl="1">
              <a:lnSpc>
                <a:spcPct val="150000"/>
              </a:lnSpc>
            </a:pPr>
            <a:r>
              <a:rPr lang="it-IT" sz="1200" dirty="0">
                <a:latin typeface="Arial" panose="020B0604020202020204" pitchFamily="34" charset="0"/>
                <a:cs typeface="Arial" panose="020B0604020202020204" pitchFamily="34" charset="0"/>
              </a:rPr>
              <a:t>Applicazioni come Google Maps utilizzano algoritmi di ricerca per trovare i percorsi più veloci e ottimizzare le rotte di viaggio.</a:t>
            </a:r>
          </a:p>
        </p:txBody>
      </p:sp>
      <p:sp>
        <p:nvSpPr>
          <p:cNvPr id="6" name="Titolo 1">
            <a:extLst>
              <a:ext uri="{FF2B5EF4-FFF2-40B4-BE49-F238E27FC236}">
                <a16:creationId xmlns:a16="http://schemas.microsoft.com/office/drawing/2014/main" id="{285E4FB4-4FE2-7F14-5C43-F78559CE407D}"/>
              </a:ext>
            </a:extLst>
          </p:cNvPr>
          <p:cNvSpPr txBox="1">
            <a:spLocks/>
          </p:cNvSpPr>
          <p:nvPr/>
        </p:nvSpPr>
        <p:spPr>
          <a:xfrm>
            <a:off x="563738" y="771829"/>
            <a:ext cx="3958019" cy="42459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it-IT" sz="1400" b="1" dirty="0">
                <a:solidFill>
                  <a:srgbClr val="1482AC"/>
                </a:solidFill>
                <a:latin typeface="Arial" panose="020B0604020202020204" pitchFamily="34" charset="0"/>
                <a:ea typeface="+mn-ea"/>
                <a:cs typeface="Arial" panose="020B0604020202020204" pitchFamily="34" charset="0"/>
              </a:rPr>
              <a:t>APPLICAZIONI PRATICHE QUOTIDIANE</a:t>
            </a:r>
          </a:p>
        </p:txBody>
      </p:sp>
      <p:cxnSp>
        <p:nvCxnSpPr>
          <p:cNvPr id="7" name="Connettore diritto 6">
            <a:extLst>
              <a:ext uri="{FF2B5EF4-FFF2-40B4-BE49-F238E27FC236}">
                <a16:creationId xmlns:a16="http://schemas.microsoft.com/office/drawing/2014/main" id="{8116F215-3E97-F4BC-4BDE-234E604BA56A}"/>
              </a:ext>
            </a:extLst>
          </p:cNvPr>
          <p:cNvCxnSpPr/>
          <p:nvPr/>
        </p:nvCxnSpPr>
        <p:spPr>
          <a:xfrm>
            <a:off x="543992" y="639302"/>
            <a:ext cx="11059886" cy="0"/>
          </a:xfrm>
          <a:prstGeom prst="line">
            <a:avLst/>
          </a:prstGeom>
          <a:ln>
            <a:solidFill>
              <a:srgbClr val="1482AC"/>
            </a:solidFill>
          </a:ln>
        </p:spPr>
        <p:style>
          <a:lnRef idx="1">
            <a:schemeClr val="accent1"/>
          </a:lnRef>
          <a:fillRef idx="0">
            <a:schemeClr val="accent1"/>
          </a:fillRef>
          <a:effectRef idx="0">
            <a:schemeClr val="accent1"/>
          </a:effectRef>
          <a:fontRef idx="minor">
            <a:schemeClr val="tx1"/>
          </a:fontRef>
        </p:style>
      </p:cxnSp>
      <p:sp>
        <p:nvSpPr>
          <p:cNvPr id="8" name="CasellaDiTesto 7">
            <a:extLst>
              <a:ext uri="{FF2B5EF4-FFF2-40B4-BE49-F238E27FC236}">
                <a16:creationId xmlns:a16="http://schemas.microsoft.com/office/drawing/2014/main" id="{C3D404BD-3AE3-9BA5-8A08-EFF8E9377D1F}"/>
              </a:ext>
            </a:extLst>
          </p:cNvPr>
          <p:cNvSpPr txBox="1"/>
          <p:nvPr/>
        </p:nvSpPr>
        <p:spPr>
          <a:xfrm>
            <a:off x="648730" y="292591"/>
            <a:ext cx="3054699" cy="338554"/>
          </a:xfrm>
          <a:prstGeom prst="rect">
            <a:avLst/>
          </a:prstGeom>
          <a:noFill/>
        </p:spPr>
        <p:txBody>
          <a:bodyPr wrap="square" rtlCol="0">
            <a:spAutoFit/>
          </a:bodyPr>
          <a:lstStyle/>
          <a:p>
            <a:r>
              <a:rPr lang="it-IT" sz="1600" b="1" dirty="0">
                <a:solidFill>
                  <a:srgbClr val="1482AC"/>
                </a:solidFill>
                <a:latin typeface="Arial" panose="020B0604020202020204" pitchFamily="34" charset="0"/>
                <a:cs typeface="Arial" panose="020B0604020202020204" pitchFamily="34" charset="0"/>
              </a:rPr>
              <a:t>ALGORITMI DI RICERCA</a:t>
            </a:r>
          </a:p>
        </p:txBody>
      </p:sp>
      <p:cxnSp>
        <p:nvCxnSpPr>
          <p:cNvPr id="9" name="Connettore diritto 8">
            <a:extLst>
              <a:ext uri="{FF2B5EF4-FFF2-40B4-BE49-F238E27FC236}">
                <a16:creationId xmlns:a16="http://schemas.microsoft.com/office/drawing/2014/main" id="{4DB57DD3-ECB1-2597-AC27-6C07FA19CC25}"/>
              </a:ext>
            </a:extLst>
          </p:cNvPr>
          <p:cNvCxnSpPr/>
          <p:nvPr/>
        </p:nvCxnSpPr>
        <p:spPr>
          <a:xfrm>
            <a:off x="566057" y="5996751"/>
            <a:ext cx="11059886" cy="0"/>
          </a:xfrm>
          <a:prstGeom prst="line">
            <a:avLst/>
          </a:prstGeom>
          <a:ln>
            <a:solidFill>
              <a:srgbClr val="1482AC"/>
            </a:solidFill>
          </a:ln>
        </p:spPr>
        <p:style>
          <a:lnRef idx="1">
            <a:schemeClr val="accent1"/>
          </a:lnRef>
          <a:fillRef idx="0">
            <a:schemeClr val="accent1"/>
          </a:fillRef>
          <a:effectRef idx="0">
            <a:schemeClr val="accent1"/>
          </a:effectRef>
          <a:fontRef idx="minor">
            <a:schemeClr val="tx1"/>
          </a:fontRef>
        </p:style>
      </p:cxnSp>
      <p:sp>
        <p:nvSpPr>
          <p:cNvPr id="10" name="CasellaDiTesto 9">
            <a:extLst>
              <a:ext uri="{FF2B5EF4-FFF2-40B4-BE49-F238E27FC236}">
                <a16:creationId xmlns:a16="http://schemas.microsoft.com/office/drawing/2014/main" id="{CDE23D96-F269-6483-1477-ED3F78D41FAB}"/>
              </a:ext>
            </a:extLst>
          </p:cNvPr>
          <p:cNvSpPr txBox="1"/>
          <p:nvPr/>
        </p:nvSpPr>
        <p:spPr>
          <a:xfrm>
            <a:off x="543992" y="4680185"/>
            <a:ext cx="8991894" cy="307777"/>
          </a:xfrm>
          <a:prstGeom prst="rect">
            <a:avLst/>
          </a:prstGeom>
          <a:noFill/>
          <a:ln w="38100">
            <a:gradFill>
              <a:gsLst>
                <a:gs pos="0">
                  <a:schemeClr val="accent1">
                    <a:lumMod val="75000"/>
                  </a:schemeClr>
                </a:gs>
                <a:gs pos="53000">
                  <a:schemeClr val="accent3">
                    <a:lumMod val="60000"/>
                    <a:lumOff val="40000"/>
                  </a:schemeClr>
                </a:gs>
                <a:gs pos="83000">
                  <a:schemeClr val="accent1">
                    <a:lumMod val="45000"/>
                    <a:lumOff val="55000"/>
                  </a:schemeClr>
                </a:gs>
                <a:gs pos="100000">
                  <a:schemeClr val="accent1">
                    <a:lumMod val="30000"/>
                    <a:lumOff val="70000"/>
                  </a:schemeClr>
                </a:gs>
              </a:gsLst>
              <a:lin ang="5400000" scaled="1"/>
            </a:gradFill>
          </a:ln>
        </p:spPr>
        <p:txBody>
          <a:bodyPr wrap="square" rtlCol="0">
            <a:spAutoFit/>
          </a:bodyPr>
          <a:lstStyle/>
          <a:p>
            <a:r>
              <a:rPr lang="it-IT" sz="1400" b="1" dirty="0">
                <a:latin typeface="Arial" panose="020B0604020202020204" pitchFamily="34" charset="0"/>
                <a:cs typeface="Arial" panose="020B0604020202020204" pitchFamily="34" charset="0"/>
              </a:rPr>
              <a:t>In questa lezione studieremo gli </a:t>
            </a:r>
            <a:r>
              <a:rPr lang="it-IT" sz="1400" b="1" dirty="0">
                <a:solidFill>
                  <a:srgbClr val="FF0000"/>
                </a:solidFill>
                <a:latin typeface="Arial" panose="020B0604020202020204" pitchFamily="34" charset="0"/>
                <a:cs typeface="Arial" panose="020B0604020202020204" pitchFamily="34" charset="0"/>
              </a:rPr>
              <a:t>algoritmi di ricerca </a:t>
            </a:r>
            <a:r>
              <a:rPr lang="it-IT" sz="1400" b="1" dirty="0">
                <a:latin typeface="Arial" panose="020B0604020202020204" pitchFamily="34" charset="0"/>
                <a:cs typeface="Arial" panose="020B0604020202020204" pitchFamily="34" charset="0"/>
              </a:rPr>
              <a:t>applicati agli array</a:t>
            </a:r>
          </a:p>
        </p:txBody>
      </p:sp>
      <p:sp>
        <p:nvSpPr>
          <p:cNvPr id="11" name="CasellaDiTesto 10">
            <a:extLst>
              <a:ext uri="{FF2B5EF4-FFF2-40B4-BE49-F238E27FC236}">
                <a16:creationId xmlns:a16="http://schemas.microsoft.com/office/drawing/2014/main" id="{DCE0D327-557C-DC1B-3712-9A382F238B32}"/>
              </a:ext>
            </a:extLst>
          </p:cNvPr>
          <p:cNvSpPr txBox="1"/>
          <p:nvPr/>
        </p:nvSpPr>
        <p:spPr>
          <a:xfrm>
            <a:off x="543991" y="5139150"/>
            <a:ext cx="9162717" cy="612155"/>
          </a:xfrm>
          <a:prstGeom prst="rect">
            <a:avLst/>
          </a:prstGeom>
          <a:noFill/>
        </p:spPr>
        <p:txBody>
          <a:bodyPr wrap="square" rtlCol="0">
            <a:spAutoFit/>
          </a:bodyPr>
          <a:lstStyle/>
          <a:p>
            <a:pPr>
              <a:lnSpc>
                <a:spcPct val="150000"/>
              </a:lnSpc>
            </a:pPr>
            <a:r>
              <a:rPr lang="it-IT" sz="1200" dirty="0">
                <a:latin typeface="Arial" panose="020B0604020202020204" pitchFamily="34" charset="0"/>
                <a:cs typeface="Arial" panose="020B0604020202020204" pitchFamily="34" charset="0"/>
              </a:rPr>
              <a:t>Gli algoritmi di ricerca che studieremo saranno applicati a insiemi di dati omogenei (tipicamente vettori, anche detti array) ed effettuano la ricerca in un insieme di un generico valore </a:t>
            </a:r>
            <a:r>
              <a:rPr lang="it-IT" sz="1200" i="1" dirty="0">
                <a:latin typeface="Arial" panose="020B0604020202020204" pitchFamily="34" charset="0"/>
                <a:cs typeface="Arial" panose="020B0604020202020204" pitchFamily="34" charset="0"/>
              </a:rPr>
              <a:t>k, </a:t>
            </a:r>
            <a:r>
              <a:rPr lang="it-IT" sz="1200" dirty="0">
                <a:latin typeface="Arial" panose="020B0604020202020204" pitchFamily="34" charset="0"/>
                <a:cs typeface="Arial" panose="020B0604020202020204" pitchFamily="34" charset="0"/>
              </a:rPr>
              <a:t>che considereremo per semplicità intero</a:t>
            </a:r>
            <a:r>
              <a:rPr lang="it-IT" sz="1200" i="1" dirty="0">
                <a:latin typeface="Arial" panose="020B0604020202020204" pitchFamily="34" charset="0"/>
                <a:cs typeface="Arial" panose="020B0604020202020204" pitchFamily="34" charset="0"/>
              </a:rPr>
              <a:t>.</a:t>
            </a:r>
            <a:endParaRPr lang="it-IT"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029377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asellaDiTesto 13">
            <a:extLst>
              <a:ext uri="{FF2B5EF4-FFF2-40B4-BE49-F238E27FC236}">
                <a16:creationId xmlns:a16="http://schemas.microsoft.com/office/drawing/2014/main" id="{72E6B0E7-E43B-7056-803A-26EA2F7D7B32}"/>
              </a:ext>
            </a:extLst>
          </p:cNvPr>
          <p:cNvSpPr txBox="1"/>
          <p:nvPr/>
        </p:nvSpPr>
        <p:spPr>
          <a:xfrm>
            <a:off x="864158" y="617977"/>
            <a:ext cx="8036348" cy="1021883"/>
          </a:xfrm>
          <a:prstGeom prst="rect">
            <a:avLst/>
          </a:prstGeom>
          <a:noFill/>
        </p:spPr>
        <p:txBody>
          <a:bodyPr wrap="square" rtlCol="0">
            <a:spAutoFit/>
          </a:bodyPr>
          <a:lstStyle/>
          <a:p>
            <a:pPr>
              <a:lnSpc>
                <a:spcPct val="150000"/>
              </a:lnSpc>
            </a:pPr>
            <a:r>
              <a:rPr lang="it-IT" sz="1400" dirty="0">
                <a:latin typeface="Arial" panose="020B0604020202020204" pitchFamily="34" charset="0"/>
                <a:cs typeface="Arial" panose="020B0604020202020204" pitchFamily="34" charset="0"/>
              </a:rPr>
              <a:t>Frequentemente in una grande varietà di problemi è necessario effettuare un’operazione di </a:t>
            </a:r>
            <a:r>
              <a:rPr lang="it-IT" sz="1400" b="1" dirty="0">
                <a:latin typeface="Arial" panose="020B0604020202020204" pitchFamily="34" charset="0"/>
                <a:cs typeface="Arial" panose="020B0604020202020204" pitchFamily="34" charset="0"/>
              </a:rPr>
              <a:t>ricerca</a:t>
            </a:r>
            <a:r>
              <a:rPr lang="it-IT" sz="1400" dirty="0">
                <a:latin typeface="Arial" panose="020B0604020202020204" pitchFamily="34" charset="0"/>
                <a:cs typeface="Arial" panose="020B0604020202020204" pitchFamily="34" charset="0"/>
              </a:rPr>
              <a:t> di un elemento all’interno di un insieme di dati (ad esempio cerchiamo un elemento in un dato insieme per cancellarlo, oppure cerchiamo un elemento con determinate caratteristiche)</a:t>
            </a:r>
          </a:p>
        </p:txBody>
      </p:sp>
      <p:sp>
        <p:nvSpPr>
          <p:cNvPr id="15" name="CasellaDiTesto 14">
            <a:extLst>
              <a:ext uri="{FF2B5EF4-FFF2-40B4-BE49-F238E27FC236}">
                <a16:creationId xmlns:a16="http://schemas.microsoft.com/office/drawing/2014/main" id="{64693038-4ED1-711C-AEE3-44DE8F530940}"/>
              </a:ext>
            </a:extLst>
          </p:cNvPr>
          <p:cNvSpPr txBox="1"/>
          <p:nvPr/>
        </p:nvSpPr>
        <p:spPr>
          <a:xfrm>
            <a:off x="864158" y="1774569"/>
            <a:ext cx="7636747" cy="1345048"/>
          </a:xfrm>
          <a:prstGeom prst="rect">
            <a:avLst/>
          </a:prstGeom>
          <a:noFill/>
        </p:spPr>
        <p:txBody>
          <a:bodyPr wrap="square" rtlCol="0">
            <a:spAutoFit/>
          </a:bodyPr>
          <a:lstStyle/>
          <a:p>
            <a:pPr>
              <a:lnSpc>
                <a:spcPct val="150000"/>
              </a:lnSpc>
            </a:pPr>
            <a:r>
              <a:rPr lang="it-IT" sz="1400" dirty="0">
                <a:latin typeface="Arial" panose="020B0604020202020204" pitchFamily="34" charset="0"/>
                <a:cs typeface="Arial" panose="020B0604020202020204" pitchFamily="34" charset="0"/>
              </a:rPr>
              <a:t>Analizzeremo i seguenti algoritmi </a:t>
            </a:r>
            <a:r>
              <a:rPr lang="it-IT" sz="1400" b="1" dirty="0">
                <a:latin typeface="Arial" panose="020B0604020202020204" pitchFamily="34" charset="0"/>
                <a:cs typeface="Arial" panose="020B0604020202020204" pitchFamily="34" charset="0"/>
              </a:rPr>
              <a:t>applicati ad un array</a:t>
            </a:r>
            <a:endParaRPr lang="it-IT" sz="14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it-IT" sz="1400" dirty="0">
                <a:latin typeface="Arial" panose="020B0604020202020204" pitchFamily="34" charset="0"/>
                <a:cs typeface="Arial" panose="020B0604020202020204" pitchFamily="34" charset="0"/>
              </a:rPr>
              <a:t>ricerca sequenziale ( o lineare) </a:t>
            </a:r>
          </a:p>
          <a:p>
            <a:pPr marL="285750" indent="-285750">
              <a:lnSpc>
                <a:spcPct val="150000"/>
              </a:lnSpc>
              <a:buFont typeface="Arial" panose="020B0604020202020204" pitchFamily="34" charset="0"/>
              <a:buChar char="•"/>
            </a:pPr>
            <a:r>
              <a:rPr lang="it-IT" sz="1400" dirty="0">
                <a:latin typeface="Arial" panose="020B0604020202020204" pitchFamily="34" charset="0"/>
                <a:cs typeface="Arial" panose="020B0604020202020204" pitchFamily="34" charset="0"/>
              </a:rPr>
              <a:t>ricerca binaria ( o dicotomica, da dicotomìa = divisione in due)   </a:t>
            </a:r>
          </a:p>
          <a:p>
            <a:pPr marL="285750" indent="-285750">
              <a:lnSpc>
                <a:spcPct val="150000"/>
              </a:lnSpc>
              <a:buFont typeface="Arial" panose="020B0604020202020204" pitchFamily="34" charset="0"/>
              <a:buChar char="•"/>
            </a:pPr>
            <a:endParaRPr lang="it-IT" sz="1400" dirty="0">
              <a:latin typeface="Arial" panose="020B0604020202020204" pitchFamily="34" charset="0"/>
              <a:cs typeface="Arial" panose="020B0604020202020204" pitchFamily="34" charset="0"/>
            </a:endParaRPr>
          </a:p>
        </p:txBody>
      </p:sp>
      <p:sp>
        <p:nvSpPr>
          <p:cNvPr id="7" name="CasellaDiTesto 6">
            <a:extLst>
              <a:ext uri="{FF2B5EF4-FFF2-40B4-BE49-F238E27FC236}">
                <a16:creationId xmlns:a16="http://schemas.microsoft.com/office/drawing/2014/main" id="{EF3593C9-12D6-7A90-AE31-CC4DACB11F01}"/>
              </a:ext>
            </a:extLst>
          </p:cNvPr>
          <p:cNvSpPr txBox="1"/>
          <p:nvPr/>
        </p:nvSpPr>
        <p:spPr>
          <a:xfrm>
            <a:off x="638682" y="144492"/>
            <a:ext cx="3054699" cy="338554"/>
          </a:xfrm>
          <a:prstGeom prst="rect">
            <a:avLst/>
          </a:prstGeom>
          <a:noFill/>
        </p:spPr>
        <p:txBody>
          <a:bodyPr wrap="square" rtlCol="0">
            <a:spAutoFit/>
          </a:bodyPr>
          <a:lstStyle/>
          <a:p>
            <a:r>
              <a:rPr lang="it-IT" sz="1600" b="1" dirty="0">
                <a:solidFill>
                  <a:srgbClr val="1482AC"/>
                </a:solidFill>
                <a:latin typeface="Arial" panose="020B0604020202020204" pitchFamily="34" charset="0"/>
                <a:cs typeface="Arial" panose="020B0604020202020204" pitchFamily="34" charset="0"/>
              </a:rPr>
              <a:t>ALGORITMI DI RICERCA</a:t>
            </a:r>
          </a:p>
        </p:txBody>
      </p:sp>
      <p:cxnSp>
        <p:nvCxnSpPr>
          <p:cNvPr id="8" name="Connettore diritto 7">
            <a:extLst>
              <a:ext uri="{FF2B5EF4-FFF2-40B4-BE49-F238E27FC236}">
                <a16:creationId xmlns:a16="http://schemas.microsoft.com/office/drawing/2014/main" id="{7168F523-0A7E-1604-C682-6910C6164D0D}"/>
              </a:ext>
            </a:extLst>
          </p:cNvPr>
          <p:cNvCxnSpPr/>
          <p:nvPr/>
        </p:nvCxnSpPr>
        <p:spPr>
          <a:xfrm>
            <a:off x="566057" y="483046"/>
            <a:ext cx="11059886" cy="0"/>
          </a:xfrm>
          <a:prstGeom prst="line">
            <a:avLst/>
          </a:prstGeom>
          <a:ln>
            <a:solidFill>
              <a:srgbClr val="1482AC"/>
            </a:solidFill>
          </a:ln>
        </p:spPr>
        <p:style>
          <a:lnRef idx="1">
            <a:schemeClr val="accent1"/>
          </a:lnRef>
          <a:fillRef idx="0">
            <a:schemeClr val="accent1"/>
          </a:fillRef>
          <a:effectRef idx="0">
            <a:schemeClr val="accent1"/>
          </a:effectRef>
          <a:fontRef idx="minor">
            <a:schemeClr val="tx1"/>
          </a:fontRef>
        </p:style>
      </p:cxnSp>
      <p:sp>
        <p:nvSpPr>
          <p:cNvPr id="11" name="Titolo 1">
            <a:extLst>
              <a:ext uri="{FF2B5EF4-FFF2-40B4-BE49-F238E27FC236}">
                <a16:creationId xmlns:a16="http://schemas.microsoft.com/office/drawing/2014/main" id="{C8CB7701-A1D9-CDF1-2F92-BC157C3E14DC}"/>
              </a:ext>
            </a:extLst>
          </p:cNvPr>
          <p:cNvSpPr>
            <a:spLocks noGrp="1"/>
          </p:cNvSpPr>
          <p:nvPr>
            <p:ph type="title"/>
          </p:nvPr>
        </p:nvSpPr>
        <p:spPr>
          <a:xfrm>
            <a:off x="864158" y="2877788"/>
            <a:ext cx="7846541" cy="2005581"/>
          </a:xfrm>
        </p:spPr>
        <p:txBody>
          <a:bodyPr>
            <a:noAutofit/>
          </a:bodyPr>
          <a:lstStyle/>
          <a:p>
            <a:pPr>
              <a:lnSpc>
                <a:spcPct val="150000"/>
              </a:lnSpc>
            </a:pPr>
            <a:r>
              <a:rPr lang="it-IT" sz="1400" dirty="0">
                <a:latin typeface="Arial" panose="020B0604020202020204" pitchFamily="34" charset="0"/>
                <a:cs typeface="Arial" panose="020B0604020202020204" pitchFamily="34" charset="0"/>
              </a:rPr>
              <a:t>La soluzione della ricerca di un elemento varia a seconda se siamo in presenza o meno di un insieme ordinato di elementi.</a:t>
            </a:r>
            <a:br>
              <a:rPr lang="it-IT" sz="1400" dirty="0">
                <a:latin typeface="Arial" panose="020B0604020202020204" pitchFamily="34" charset="0"/>
                <a:cs typeface="Arial" panose="020B0604020202020204" pitchFamily="34" charset="0"/>
              </a:rPr>
            </a:br>
            <a:br>
              <a:rPr lang="it-IT" sz="1400" dirty="0">
                <a:latin typeface="Arial" panose="020B0604020202020204" pitchFamily="34" charset="0"/>
                <a:cs typeface="Arial" panose="020B0604020202020204" pitchFamily="34" charset="0"/>
              </a:rPr>
            </a:br>
            <a:r>
              <a:rPr lang="it-IT" sz="1400" dirty="0">
                <a:latin typeface="Arial" panose="020B0604020202020204" pitchFamily="34" charset="0"/>
                <a:cs typeface="Arial" panose="020B0604020202020204" pitchFamily="34" charset="0"/>
              </a:rPr>
              <a:t>Se i dati sono ordinati possiamo usare tutti gli algoritmi, mentre in presenza di dati non ordinati potremo utilizzare solo la ricerca sequenziale</a:t>
            </a:r>
          </a:p>
        </p:txBody>
      </p:sp>
      <p:sp>
        <p:nvSpPr>
          <p:cNvPr id="12" name="CasellaDiTesto 11">
            <a:extLst>
              <a:ext uri="{FF2B5EF4-FFF2-40B4-BE49-F238E27FC236}">
                <a16:creationId xmlns:a16="http://schemas.microsoft.com/office/drawing/2014/main" id="{A9DDAA65-A538-731C-DD0F-53F6B6F0E496}"/>
              </a:ext>
            </a:extLst>
          </p:cNvPr>
          <p:cNvSpPr txBox="1"/>
          <p:nvPr/>
        </p:nvSpPr>
        <p:spPr>
          <a:xfrm>
            <a:off x="6232351" y="4794372"/>
            <a:ext cx="2930611" cy="698717"/>
          </a:xfrm>
          <a:prstGeom prst="rect">
            <a:avLst/>
          </a:prstGeom>
          <a:noFill/>
        </p:spPr>
        <p:txBody>
          <a:bodyPr wrap="square">
            <a:spAutoFit/>
          </a:bodyPr>
          <a:lstStyle/>
          <a:p>
            <a:pPr marL="285750" indent="-285750">
              <a:lnSpc>
                <a:spcPct val="150000"/>
              </a:lnSpc>
              <a:buFont typeface="Arial" panose="020B0604020202020204" pitchFamily="34" charset="0"/>
              <a:buChar char="•"/>
            </a:pPr>
            <a:r>
              <a:rPr lang="it-IT" sz="1400" dirty="0">
                <a:latin typeface="Arial" panose="020B0604020202020204" pitchFamily="34" charset="0"/>
                <a:cs typeface="Arial" panose="020B0604020202020204" pitchFamily="34" charset="0"/>
              </a:rPr>
              <a:t>ricerca sequenziale</a:t>
            </a:r>
          </a:p>
          <a:p>
            <a:pPr marL="285750" indent="-285750">
              <a:lnSpc>
                <a:spcPct val="150000"/>
              </a:lnSpc>
              <a:buFont typeface="Arial" panose="020B0604020202020204" pitchFamily="34" charset="0"/>
              <a:buChar char="•"/>
            </a:pPr>
            <a:r>
              <a:rPr lang="it-IT" sz="1400" dirty="0">
                <a:latin typeface="Arial" panose="020B0604020202020204" pitchFamily="34" charset="0"/>
                <a:cs typeface="Arial" panose="020B0604020202020204" pitchFamily="34" charset="0"/>
              </a:rPr>
              <a:t>ricerca binaria</a:t>
            </a:r>
          </a:p>
        </p:txBody>
      </p:sp>
      <p:grpSp>
        <p:nvGrpSpPr>
          <p:cNvPr id="20" name="Gruppo 19">
            <a:extLst>
              <a:ext uri="{FF2B5EF4-FFF2-40B4-BE49-F238E27FC236}">
                <a16:creationId xmlns:a16="http://schemas.microsoft.com/office/drawing/2014/main" id="{406EE44A-57DE-88CB-BBD0-AEEAECB9A39F}"/>
              </a:ext>
            </a:extLst>
          </p:cNvPr>
          <p:cNvGrpSpPr/>
          <p:nvPr/>
        </p:nvGrpSpPr>
        <p:grpSpPr>
          <a:xfrm>
            <a:off x="1039172" y="5086268"/>
            <a:ext cx="5020962" cy="434101"/>
            <a:chOff x="323334" y="2367689"/>
            <a:chExt cx="5772666" cy="434101"/>
          </a:xfrm>
        </p:grpSpPr>
        <p:cxnSp>
          <p:nvCxnSpPr>
            <p:cNvPr id="16" name="Connettore 2 15">
              <a:extLst>
                <a:ext uri="{FF2B5EF4-FFF2-40B4-BE49-F238E27FC236}">
                  <a16:creationId xmlns:a16="http://schemas.microsoft.com/office/drawing/2014/main" id="{F97E06D9-9735-5FF5-F5F9-0BCEDD74F4BA}"/>
                </a:ext>
              </a:extLst>
            </p:cNvPr>
            <p:cNvCxnSpPr>
              <a:cxnSpLocks/>
            </p:cNvCxnSpPr>
            <p:nvPr/>
          </p:nvCxnSpPr>
          <p:spPr>
            <a:xfrm flipV="1">
              <a:off x="3457833" y="2367689"/>
              <a:ext cx="2638167" cy="127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Connettore 2 16">
              <a:extLst>
                <a:ext uri="{FF2B5EF4-FFF2-40B4-BE49-F238E27FC236}">
                  <a16:creationId xmlns:a16="http://schemas.microsoft.com/office/drawing/2014/main" id="{07C33FD4-3B2F-0F6A-B194-6F69B1307546}"/>
                </a:ext>
              </a:extLst>
            </p:cNvPr>
            <p:cNvCxnSpPr>
              <a:cxnSpLocks/>
            </p:cNvCxnSpPr>
            <p:nvPr/>
          </p:nvCxnSpPr>
          <p:spPr>
            <a:xfrm>
              <a:off x="3457833" y="2691575"/>
              <a:ext cx="2638167" cy="1102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CasellaDiTesto 17">
              <a:extLst>
                <a:ext uri="{FF2B5EF4-FFF2-40B4-BE49-F238E27FC236}">
                  <a16:creationId xmlns:a16="http://schemas.microsoft.com/office/drawing/2014/main" id="{EAF3D049-779D-5B67-7B05-05C5AB45C676}"/>
                </a:ext>
              </a:extLst>
            </p:cNvPr>
            <p:cNvSpPr txBox="1"/>
            <p:nvPr/>
          </p:nvSpPr>
          <p:spPr>
            <a:xfrm>
              <a:off x="323334" y="2367689"/>
              <a:ext cx="3134499" cy="369332"/>
            </a:xfrm>
            <a:prstGeom prst="rect">
              <a:avLst/>
            </a:prstGeom>
            <a:gradFill flip="none" rotWithShape="1">
              <a:gsLst>
                <a:gs pos="20000">
                  <a:schemeClr val="accent3">
                    <a:lumMod val="40000"/>
                    <a:lumOff val="60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path path="rect">
                <a:fillToRect l="100000" t="100000"/>
              </a:path>
              <a:tileRect r="-100000" b="-100000"/>
            </a:gradFill>
          </p:spPr>
          <p:txBody>
            <a:bodyPr wrap="square" rtlCol="0">
              <a:spAutoFit/>
            </a:bodyPr>
            <a:lstStyle/>
            <a:p>
              <a:r>
                <a:rPr lang="it-IT" dirty="0"/>
                <a:t>Dati ordinati e non ordinati</a:t>
              </a:r>
            </a:p>
          </p:txBody>
        </p:sp>
      </p:grpSp>
      <p:sp>
        <p:nvSpPr>
          <p:cNvPr id="19" name="CasellaDiTesto 18">
            <a:extLst>
              <a:ext uri="{FF2B5EF4-FFF2-40B4-BE49-F238E27FC236}">
                <a16:creationId xmlns:a16="http://schemas.microsoft.com/office/drawing/2014/main" id="{0026F2FD-B613-F6E2-E8B4-33552657CC96}"/>
              </a:ext>
            </a:extLst>
          </p:cNvPr>
          <p:cNvSpPr txBox="1"/>
          <p:nvPr/>
        </p:nvSpPr>
        <p:spPr>
          <a:xfrm>
            <a:off x="5780088" y="5896570"/>
            <a:ext cx="2930611" cy="698717"/>
          </a:xfrm>
          <a:prstGeom prst="rect">
            <a:avLst/>
          </a:prstGeom>
          <a:noFill/>
        </p:spPr>
        <p:txBody>
          <a:bodyPr wrap="square">
            <a:spAutoFit/>
          </a:bodyPr>
          <a:lstStyle/>
          <a:p>
            <a:pPr marL="285750" indent="-285750">
              <a:lnSpc>
                <a:spcPct val="150000"/>
              </a:lnSpc>
              <a:buFont typeface="Arial" panose="020B0604020202020204" pitchFamily="34" charset="0"/>
              <a:buChar char="•"/>
            </a:pPr>
            <a:r>
              <a:rPr lang="it-IT" sz="1400" dirty="0">
                <a:latin typeface="Arial" panose="020B0604020202020204" pitchFamily="34" charset="0"/>
                <a:cs typeface="Arial" panose="020B0604020202020204" pitchFamily="34" charset="0"/>
              </a:rPr>
              <a:t>ricerca sequenziale</a:t>
            </a:r>
          </a:p>
          <a:p>
            <a:pPr marL="285750" indent="-285750">
              <a:lnSpc>
                <a:spcPct val="150000"/>
              </a:lnSpc>
              <a:buFont typeface="Arial" panose="020B0604020202020204" pitchFamily="34" charset="0"/>
              <a:buChar char="•"/>
            </a:pPr>
            <a:r>
              <a:rPr lang="it-IT" sz="1400" dirty="0">
                <a:latin typeface="Arial" panose="020B0604020202020204" pitchFamily="34" charset="0"/>
                <a:cs typeface="Arial" panose="020B0604020202020204" pitchFamily="34" charset="0"/>
              </a:rPr>
              <a:t>ricerca   binaria</a:t>
            </a:r>
          </a:p>
        </p:txBody>
      </p:sp>
      <p:grpSp>
        <p:nvGrpSpPr>
          <p:cNvPr id="23" name="Gruppo 22">
            <a:extLst>
              <a:ext uri="{FF2B5EF4-FFF2-40B4-BE49-F238E27FC236}">
                <a16:creationId xmlns:a16="http://schemas.microsoft.com/office/drawing/2014/main" id="{F653AE4E-2DAA-0018-629C-B8AFA9CE8213}"/>
              </a:ext>
            </a:extLst>
          </p:cNvPr>
          <p:cNvGrpSpPr/>
          <p:nvPr/>
        </p:nvGrpSpPr>
        <p:grpSpPr>
          <a:xfrm>
            <a:off x="1135618" y="5896570"/>
            <a:ext cx="4493741" cy="369332"/>
            <a:chOff x="527221" y="2833096"/>
            <a:chExt cx="5226910" cy="326271"/>
          </a:xfrm>
        </p:grpSpPr>
        <p:cxnSp>
          <p:nvCxnSpPr>
            <p:cNvPr id="21" name="Connettore 2 20">
              <a:extLst>
                <a:ext uri="{FF2B5EF4-FFF2-40B4-BE49-F238E27FC236}">
                  <a16:creationId xmlns:a16="http://schemas.microsoft.com/office/drawing/2014/main" id="{711579A6-D832-9431-F894-C8D61E2D7B0F}"/>
                </a:ext>
              </a:extLst>
            </p:cNvPr>
            <p:cNvCxnSpPr>
              <a:cxnSpLocks/>
              <a:stCxn id="22" idx="3"/>
            </p:cNvCxnSpPr>
            <p:nvPr/>
          </p:nvCxnSpPr>
          <p:spPr>
            <a:xfrm>
              <a:off x="2898735" y="2996232"/>
              <a:ext cx="2855396" cy="1317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CasellaDiTesto 21">
              <a:extLst>
                <a:ext uri="{FF2B5EF4-FFF2-40B4-BE49-F238E27FC236}">
                  <a16:creationId xmlns:a16="http://schemas.microsoft.com/office/drawing/2014/main" id="{6188C4C9-B52C-CB65-2A31-64834782719E}"/>
                </a:ext>
              </a:extLst>
            </p:cNvPr>
            <p:cNvSpPr txBox="1"/>
            <p:nvPr/>
          </p:nvSpPr>
          <p:spPr>
            <a:xfrm>
              <a:off x="527221" y="2833096"/>
              <a:ext cx="2371514" cy="326271"/>
            </a:xfrm>
            <a:prstGeom prst="rect">
              <a:avLst/>
            </a:prstGeom>
            <a:gradFill flip="none" rotWithShape="1">
              <a:gsLst>
                <a:gs pos="20000">
                  <a:schemeClr val="accent3">
                    <a:lumMod val="40000"/>
                    <a:lumOff val="60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path path="rect">
                <a:fillToRect l="100000" t="100000"/>
              </a:path>
              <a:tileRect r="-100000" b="-100000"/>
            </a:gradFill>
          </p:spPr>
          <p:txBody>
            <a:bodyPr wrap="square" rtlCol="0">
              <a:spAutoFit/>
            </a:bodyPr>
            <a:lstStyle/>
            <a:p>
              <a:r>
                <a:rPr lang="it-IT" dirty="0"/>
                <a:t>Dati non ordinati</a:t>
              </a:r>
            </a:p>
          </p:txBody>
        </p:sp>
      </p:grpSp>
      <p:grpSp>
        <p:nvGrpSpPr>
          <p:cNvPr id="27" name="Gruppo 26">
            <a:extLst>
              <a:ext uri="{FF2B5EF4-FFF2-40B4-BE49-F238E27FC236}">
                <a16:creationId xmlns:a16="http://schemas.microsoft.com/office/drawing/2014/main" id="{8E7F3B0C-C34F-4B38-BB58-C78300C42FC9}"/>
              </a:ext>
            </a:extLst>
          </p:cNvPr>
          <p:cNvGrpSpPr/>
          <p:nvPr/>
        </p:nvGrpSpPr>
        <p:grpSpPr>
          <a:xfrm>
            <a:off x="6608059" y="6276983"/>
            <a:ext cx="275064" cy="345930"/>
            <a:chOff x="6392558" y="4213654"/>
            <a:chExt cx="391301" cy="584883"/>
          </a:xfrm>
        </p:grpSpPr>
        <p:sp>
          <p:nvSpPr>
            <p:cNvPr id="25" name="Freccia a gallone 24">
              <a:extLst>
                <a:ext uri="{FF2B5EF4-FFF2-40B4-BE49-F238E27FC236}">
                  <a16:creationId xmlns:a16="http://schemas.microsoft.com/office/drawing/2014/main" id="{79510B45-FDD5-DB66-C6D5-5A3A347D41BE}"/>
                </a:ext>
              </a:extLst>
            </p:cNvPr>
            <p:cNvSpPr/>
            <p:nvPr/>
          </p:nvSpPr>
          <p:spPr>
            <a:xfrm>
              <a:off x="6392558" y="4213654"/>
              <a:ext cx="255373" cy="568411"/>
            </a:xfrm>
            <a:prstGeom prst="chevron">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tx1"/>
                </a:solidFill>
              </a:endParaRPr>
            </a:p>
          </p:txBody>
        </p:sp>
        <p:sp>
          <p:nvSpPr>
            <p:cNvPr id="26" name="Freccia a gallone 25">
              <a:extLst>
                <a:ext uri="{FF2B5EF4-FFF2-40B4-BE49-F238E27FC236}">
                  <a16:creationId xmlns:a16="http://schemas.microsoft.com/office/drawing/2014/main" id="{E54B668B-E640-32C2-DB68-3F8697B705C4}"/>
                </a:ext>
              </a:extLst>
            </p:cNvPr>
            <p:cNvSpPr/>
            <p:nvPr/>
          </p:nvSpPr>
          <p:spPr>
            <a:xfrm rot="10800000">
              <a:off x="6528488" y="4230126"/>
              <a:ext cx="255371" cy="568411"/>
            </a:xfrm>
            <a:prstGeom prst="chevron">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tx1"/>
                </a:solidFill>
              </a:endParaRPr>
            </a:p>
          </p:txBody>
        </p:sp>
      </p:grpSp>
    </p:spTree>
    <p:extLst>
      <p:ext uri="{BB962C8B-B14F-4D97-AF65-F5344CB8AC3E}">
        <p14:creationId xmlns:p14="http://schemas.microsoft.com/office/powerpoint/2010/main" val="36959176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Searching Algorithms">
            <a:hlinkClick r:id="" action="ppaction://media"/>
            <a:extLst>
              <a:ext uri="{FF2B5EF4-FFF2-40B4-BE49-F238E27FC236}">
                <a16:creationId xmlns:a16="http://schemas.microsoft.com/office/drawing/2014/main" id="{28DA77BF-D7F9-0136-2A17-1EE30EC0CD75}"/>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22665" t="30641" r="23022" b="23971"/>
          <a:stretch/>
        </p:blipFill>
        <p:spPr>
          <a:xfrm>
            <a:off x="638682" y="2250832"/>
            <a:ext cx="5911570" cy="2655274"/>
          </a:xfrm>
          <a:prstGeom prst="rect">
            <a:avLst/>
          </a:prstGeom>
        </p:spPr>
      </p:pic>
      <p:sp>
        <p:nvSpPr>
          <p:cNvPr id="5" name="CasellaDiTesto 4">
            <a:extLst>
              <a:ext uri="{FF2B5EF4-FFF2-40B4-BE49-F238E27FC236}">
                <a16:creationId xmlns:a16="http://schemas.microsoft.com/office/drawing/2014/main" id="{9A5AD74A-83EB-CC04-3A6C-98CD4C2272D2}"/>
              </a:ext>
            </a:extLst>
          </p:cNvPr>
          <p:cNvSpPr txBox="1"/>
          <p:nvPr/>
        </p:nvSpPr>
        <p:spPr>
          <a:xfrm>
            <a:off x="6742443" y="2669922"/>
            <a:ext cx="4762919" cy="1600438"/>
          </a:xfrm>
          <a:prstGeom prst="rect">
            <a:avLst/>
          </a:prstGeom>
          <a:pattFill prst="trellis">
            <a:fgClr>
              <a:srgbClr val="FFFFCC"/>
            </a:fgClr>
            <a:bgClr>
              <a:schemeClr val="bg1"/>
            </a:bgClr>
          </a:pattFill>
          <a:ln>
            <a:solidFill>
              <a:srgbClr val="FFFF00"/>
            </a:solidFill>
          </a:ln>
        </p:spPr>
        <p:txBody>
          <a:bodyPr wrap="square" rtlCol="0">
            <a:spAutoFit/>
          </a:bodyPr>
          <a:lstStyle/>
          <a:p>
            <a:r>
              <a:rPr lang="it-IT" sz="1400" b="1" dirty="0">
                <a:latin typeface="Bradley Hand ITC" panose="03070402050302030203" pitchFamily="66" charset="0"/>
              </a:rPr>
              <a:t>L’ANIMAZIONE MOSTRA VISIVAMENTE QUELLO CHE FA NELLA SOSTANZA UN ALGORITMO DI RICERCA SEQUENZIALE  AIUTANDO I RAGAZZI A RAGIONARE IN MODO ASTRATTO.</a:t>
            </a:r>
          </a:p>
          <a:p>
            <a:endParaRPr lang="it-IT" sz="1400" b="1" dirty="0">
              <a:latin typeface="Bradley Hand ITC" panose="03070402050302030203" pitchFamily="66" charset="0"/>
            </a:endParaRPr>
          </a:p>
          <a:p>
            <a:r>
              <a:rPr lang="it-IT" sz="1400" b="1" dirty="0">
                <a:latin typeface="Bradley Hand ITC" panose="03070402050302030203" pitchFamily="66" charset="0"/>
              </a:rPr>
              <a:t>MA FA ANCHE UN’ALTRA COSA MOLTO IMPORTANTE:  CATTUREA L’ATTENZIONE DEI RAGAZZI </a:t>
            </a:r>
          </a:p>
        </p:txBody>
      </p:sp>
      <p:sp>
        <p:nvSpPr>
          <p:cNvPr id="9" name="CasellaDiTesto 8">
            <a:extLst>
              <a:ext uri="{FF2B5EF4-FFF2-40B4-BE49-F238E27FC236}">
                <a16:creationId xmlns:a16="http://schemas.microsoft.com/office/drawing/2014/main" id="{C7157C9D-B26D-C069-8ED5-3962C9025BCD}"/>
              </a:ext>
            </a:extLst>
          </p:cNvPr>
          <p:cNvSpPr txBox="1"/>
          <p:nvPr/>
        </p:nvSpPr>
        <p:spPr>
          <a:xfrm>
            <a:off x="638682" y="983842"/>
            <a:ext cx="10761785" cy="615553"/>
          </a:xfrm>
          <a:prstGeom prst="rect">
            <a:avLst/>
          </a:prstGeom>
          <a:noFill/>
        </p:spPr>
        <p:txBody>
          <a:bodyPr wrap="square" rtlCol="0">
            <a:spAutoFit/>
          </a:bodyPr>
          <a:lstStyle/>
          <a:p>
            <a:r>
              <a:rPr lang="it-IT" sz="1600" b="1" dirty="0">
                <a:solidFill>
                  <a:srgbClr val="1482AC"/>
                </a:solidFill>
                <a:latin typeface="Arial" panose="020B0604020202020204" pitchFamily="34" charset="0"/>
                <a:cs typeface="Arial" panose="020B0604020202020204" pitchFamily="34" charset="0"/>
              </a:rPr>
              <a:t>Iniziamo dalla ricerca sequenziale e comprendiamo attraverso l’animazione come funziona </a:t>
            </a:r>
          </a:p>
          <a:p>
            <a:endParaRPr lang="it-IT" dirty="0"/>
          </a:p>
        </p:txBody>
      </p:sp>
      <p:cxnSp>
        <p:nvCxnSpPr>
          <p:cNvPr id="7" name="Connettore diritto 6">
            <a:extLst>
              <a:ext uri="{FF2B5EF4-FFF2-40B4-BE49-F238E27FC236}">
                <a16:creationId xmlns:a16="http://schemas.microsoft.com/office/drawing/2014/main" id="{30B73903-6501-6005-13E9-8A87322A1C57}"/>
              </a:ext>
            </a:extLst>
          </p:cNvPr>
          <p:cNvCxnSpPr/>
          <p:nvPr/>
        </p:nvCxnSpPr>
        <p:spPr>
          <a:xfrm>
            <a:off x="566057" y="694059"/>
            <a:ext cx="11059886" cy="0"/>
          </a:xfrm>
          <a:prstGeom prst="line">
            <a:avLst/>
          </a:prstGeom>
          <a:ln>
            <a:solidFill>
              <a:srgbClr val="1482AC"/>
            </a:solidFill>
          </a:ln>
        </p:spPr>
        <p:style>
          <a:lnRef idx="1">
            <a:schemeClr val="accent1"/>
          </a:lnRef>
          <a:fillRef idx="0">
            <a:schemeClr val="accent1"/>
          </a:fillRef>
          <a:effectRef idx="0">
            <a:schemeClr val="accent1"/>
          </a:effectRef>
          <a:fontRef idx="minor">
            <a:schemeClr val="tx1"/>
          </a:fontRef>
        </p:style>
      </p:cxnSp>
      <p:sp>
        <p:nvSpPr>
          <p:cNvPr id="8" name="CasellaDiTesto 7">
            <a:extLst>
              <a:ext uri="{FF2B5EF4-FFF2-40B4-BE49-F238E27FC236}">
                <a16:creationId xmlns:a16="http://schemas.microsoft.com/office/drawing/2014/main" id="{F63D9296-3FC7-47A1-016A-2DFFF6ED98D6}"/>
              </a:ext>
            </a:extLst>
          </p:cNvPr>
          <p:cNvSpPr txBox="1"/>
          <p:nvPr/>
        </p:nvSpPr>
        <p:spPr>
          <a:xfrm>
            <a:off x="838200" y="277915"/>
            <a:ext cx="4026040" cy="338554"/>
          </a:xfrm>
          <a:prstGeom prst="rect">
            <a:avLst/>
          </a:prstGeom>
          <a:noFill/>
        </p:spPr>
        <p:txBody>
          <a:bodyPr wrap="square" rtlCol="0">
            <a:spAutoFit/>
          </a:bodyPr>
          <a:lstStyle/>
          <a:p>
            <a:r>
              <a:rPr lang="it-IT" sz="1600" b="1" dirty="0">
                <a:solidFill>
                  <a:srgbClr val="1482AC"/>
                </a:solidFill>
                <a:latin typeface="Arial" panose="020B0604020202020204" pitchFamily="34" charset="0"/>
                <a:cs typeface="Arial" panose="020B0604020202020204" pitchFamily="34" charset="0"/>
              </a:rPr>
              <a:t>RICERCA SEQUENZIALE O LINEARE</a:t>
            </a:r>
          </a:p>
        </p:txBody>
      </p:sp>
    </p:spTree>
    <p:extLst>
      <p:ext uri="{BB962C8B-B14F-4D97-AF65-F5344CB8AC3E}">
        <p14:creationId xmlns:p14="http://schemas.microsoft.com/office/powerpoint/2010/main" val="140521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23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80000">
                <p:cTn id="12" fill="hold" display="0">
                  <p:stCondLst>
                    <p:cond delay="indefinite"/>
                  </p:stCondLst>
                </p:cTn>
                <p:tgtEl>
                  <p:spTgt spid="4"/>
                </p:tgtEl>
              </p:cMediaNode>
            </p:vide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sellaDiTesto 4">
            <a:extLst>
              <a:ext uri="{FF2B5EF4-FFF2-40B4-BE49-F238E27FC236}">
                <a16:creationId xmlns:a16="http://schemas.microsoft.com/office/drawing/2014/main" id="{F371C748-955B-632D-64DB-3ED7594664F1}"/>
              </a:ext>
            </a:extLst>
          </p:cNvPr>
          <p:cNvSpPr txBox="1"/>
          <p:nvPr/>
        </p:nvSpPr>
        <p:spPr>
          <a:xfrm>
            <a:off x="833926" y="1062846"/>
            <a:ext cx="2899788" cy="1997150"/>
          </a:xfrm>
          <a:prstGeom prst="rect">
            <a:avLst/>
          </a:prstGeom>
          <a:noFill/>
        </p:spPr>
        <p:txBody>
          <a:bodyPr wrap="square" rtlCol="0">
            <a:spAutoFit/>
          </a:bodyPr>
          <a:lstStyle/>
          <a:p>
            <a:pPr>
              <a:lnSpc>
                <a:spcPct val="150000"/>
              </a:lnSpc>
            </a:pPr>
            <a:r>
              <a:rPr lang="it-IT" sz="1200" b="1" dirty="0" err="1">
                <a:latin typeface="Arial" panose="020B0604020202020204" pitchFamily="34" charset="0"/>
                <a:cs typeface="Arial" panose="020B0604020202020204" pitchFamily="34" charset="0"/>
              </a:rPr>
              <a:t>int</a:t>
            </a:r>
            <a:r>
              <a:rPr lang="it-IT" sz="1200" dirty="0">
                <a:latin typeface="Arial" panose="020B0604020202020204" pitchFamily="34" charset="0"/>
                <a:cs typeface="Arial" panose="020B0604020202020204" pitchFamily="34" charset="0"/>
              </a:rPr>
              <a:t> ricerca (</a:t>
            </a:r>
            <a:r>
              <a:rPr lang="it-IT" sz="1200" dirty="0" err="1">
                <a:latin typeface="Arial" panose="020B0604020202020204" pitchFamily="34" charset="0"/>
                <a:cs typeface="Arial" panose="020B0604020202020204" pitchFamily="34" charset="0"/>
              </a:rPr>
              <a:t>int</a:t>
            </a:r>
            <a:r>
              <a:rPr lang="it-IT" sz="1200" dirty="0">
                <a:latin typeface="Arial" panose="020B0604020202020204" pitchFamily="34" charset="0"/>
                <a:cs typeface="Arial" panose="020B0604020202020204" pitchFamily="34" charset="0"/>
              </a:rPr>
              <a:t> v[ ], </a:t>
            </a:r>
            <a:r>
              <a:rPr lang="it-IT" sz="1200" dirty="0" err="1">
                <a:latin typeface="Arial" panose="020B0604020202020204" pitchFamily="34" charset="0"/>
                <a:cs typeface="Arial" panose="020B0604020202020204" pitchFamily="34" charset="0"/>
              </a:rPr>
              <a:t>int</a:t>
            </a:r>
            <a:r>
              <a:rPr lang="it-IT" sz="1200" dirty="0">
                <a:latin typeface="Arial" panose="020B0604020202020204" pitchFamily="34" charset="0"/>
                <a:cs typeface="Arial" panose="020B0604020202020204" pitchFamily="34" charset="0"/>
              </a:rPr>
              <a:t> size, </a:t>
            </a:r>
            <a:r>
              <a:rPr lang="it-IT" sz="1200" dirty="0" err="1">
                <a:latin typeface="Arial" panose="020B0604020202020204" pitchFamily="34" charset="0"/>
                <a:cs typeface="Arial" panose="020B0604020202020204" pitchFamily="34" charset="0"/>
              </a:rPr>
              <a:t>int</a:t>
            </a:r>
            <a:r>
              <a:rPr lang="it-IT" sz="1200" dirty="0">
                <a:latin typeface="Arial" panose="020B0604020202020204" pitchFamily="34" charset="0"/>
                <a:cs typeface="Arial" panose="020B0604020202020204" pitchFamily="34" charset="0"/>
              </a:rPr>
              <a:t> k) </a:t>
            </a:r>
            <a:r>
              <a:rPr lang="it-IT" sz="1200" b="0" i="0" dirty="0">
                <a:solidFill>
                  <a:srgbClr val="1F1F1F"/>
                </a:solidFill>
                <a:effectLst/>
                <a:highlight>
                  <a:srgbClr val="FFFFFF"/>
                </a:highlight>
                <a:latin typeface="Arial" panose="020B0604020202020204" pitchFamily="34" charset="0"/>
                <a:cs typeface="Arial" panose="020B0604020202020204" pitchFamily="34" charset="0"/>
              </a:rPr>
              <a:t>{</a:t>
            </a:r>
            <a:r>
              <a:rPr lang="it-IT" sz="1200" b="0" i="0" dirty="0">
                <a:solidFill>
                  <a:srgbClr val="1F1F1F"/>
                </a:solidFill>
                <a:effectLst/>
                <a:highlight>
                  <a:srgbClr val="FFFFFF"/>
                </a:highlight>
                <a:latin typeface="Google Sans"/>
              </a:rPr>
              <a:t> </a:t>
            </a:r>
            <a:endParaRPr lang="it-IT" sz="1200" dirty="0">
              <a:latin typeface="Arial" panose="020B0604020202020204" pitchFamily="34" charset="0"/>
              <a:cs typeface="Arial" panose="020B0604020202020204" pitchFamily="34" charset="0"/>
            </a:endParaRPr>
          </a:p>
          <a:p>
            <a:pPr>
              <a:lnSpc>
                <a:spcPct val="150000"/>
              </a:lnSpc>
            </a:pPr>
            <a:r>
              <a:rPr lang="it-IT" sz="1200" dirty="0">
                <a:latin typeface="Arial" panose="020B0604020202020204" pitchFamily="34" charset="0"/>
                <a:cs typeface="Arial" panose="020B0604020202020204" pitchFamily="34" charset="0"/>
              </a:rPr>
              <a:t>      </a:t>
            </a:r>
            <a:r>
              <a:rPr lang="it-IT" sz="1200" b="1" dirty="0" err="1">
                <a:latin typeface="Arial" panose="020B0604020202020204" pitchFamily="34" charset="0"/>
                <a:cs typeface="Arial" panose="020B0604020202020204" pitchFamily="34" charset="0"/>
              </a:rPr>
              <a:t>int</a:t>
            </a:r>
            <a:r>
              <a:rPr lang="it-IT" sz="1200" dirty="0">
                <a:latin typeface="Arial" panose="020B0604020202020204" pitchFamily="34" charset="0"/>
                <a:cs typeface="Arial" panose="020B0604020202020204" pitchFamily="34" charset="0"/>
              </a:rPr>
              <a:t> i;</a:t>
            </a:r>
          </a:p>
          <a:p>
            <a:pPr>
              <a:lnSpc>
                <a:spcPct val="150000"/>
              </a:lnSpc>
            </a:pPr>
            <a:r>
              <a:rPr lang="it-IT" sz="1200" dirty="0">
                <a:latin typeface="Arial" panose="020B0604020202020204" pitchFamily="34" charset="0"/>
                <a:cs typeface="Arial" panose="020B0604020202020204" pitchFamily="34" charset="0"/>
              </a:rPr>
              <a:t>      </a:t>
            </a:r>
            <a:r>
              <a:rPr lang="it-IT" sz="1200" b="1" dirty="0">
                <a:latin typeface="Arial" panose="020B0604020202020204" pitchFamily="34" charset="0"/>
                <a:cs typeface="Arial" panose="020B0604020202020204" pitchFamily="34" charset="0"/>
              </a:rPr>
              <a:t>for</a:t>
            </a:r>
            <a:r>
              <a:rPr lang="it-IT" sz="1200" dirty="0">
                <a:latin typeface="Arial" panose="020B0604020202020204" pitchFamily="34" charset="0"/>
                <a:cs typeface="Arial" panose="020B0604020202020204" pitchFamily="34" charset="0"/>
              </a:rPr>
              <a:t> (i=0 ; i &lt; size; i++)</a:t>
            </a:r>
          </a:p>
          <a:p>
            <a:pPr>
              <a:lnSpc>
                <a:spcPct val="150000"/>
              </a:lnSpc>
            </a:pPr>
            <a:r>
              <a:rPr lang="it-IT" sz="1200" dirty="0">
                <a:latin typeface="Arial" panose="020B0604020202020204" pitchFamily="34" charset="0"/>
                <a:cs typeface="Arial" panose="020B0604020202020204" pitchFamily="34" charset="0"/>
              </a:rPr>
              <a:t>            </a:t>
            </a:r>
            <a:r>
              <a:rPr lang="it-IT" sz="1200" b="1" dirty="0" err="1">
                <a:latin typeface="Arial" panose="020B0604020202020204" pitchFamily="34" charset="0"/>
                <a:cs typeface="Arial" panose="020B0604020202020204" pitchFamily="34" charset="0"/>
              </a:rPr>
              <a:t>if</a:t>
            </a:r>
            <a:r>
              <a:rPr lang="it-IT" sz="1200" dirty="0">
                <a:latin typeface="Arial" panose="020B0604020202020204" pitchFamily="34" charset="0"/>
                <a:cs typeface="Arial" panose="020B0604020202020204" pitchFamily="34" charset="0"/>
              </a:rPr>
              <a:t> (v[i] == k) </a:t>
            </a:r>
          </a:p>
          <a:p>
            <a:pPr>
              <a:lnSpc>
                <a:spcPct val="150000"/>
              </a:lnSpc>
            </a:pPr>
            <a:r>
              <a:rPr lang="it-IT" sz="1200" dirty="0">
                <a:latin typeface="Arial" panose="020B0604020202020204" pitchFamily="34" charset="0"/>
                <a:cs typeface="Arial" panose="020B0604020202020204" pitchFamily="34" charset="0"/>
              </a:rPr>
              <a:t>               </a:t>
            </a:r>
            <a:r>
              <a:rPr lang="it-IT" sz="1200" b="1" dirty="0" err="1">
                <a:latin typeface="Arial" panose="020B0604020202020204" pitchFamily="34" charset="0"/>
                <a:cs typeface="Arial" panose="020B0604020202020204" pitchFamily="34" charset="0"/>
              </a:rPr>
              <a:t>return</a:t>
            </a:r>
            <a:r>
              <a:rPr lang="it-IT" sz="1200" dirty="0">
                <a:latin typeface="Arial" panose="020B0604020202020204" pitchFamily="34" charset="0"/>
                <a:cs typeface="Arial" panose="020B0604020202020204" pitchFamily="34" charset="0"/>
              </a:rPr>
              <a:t> i;</a:t>
            </a:r>
          </a:p>
          <a:p>
            <a:pPr>
              <a:lnSpc>
                <a:spcPct val="150000"/>
              </a:lnSpc>
            </a:pPr>
            <a:r>
              <a:rPr lang="it-IT" sz="1200" dirty="0">
                <a:latin typeface="Arial" panose="020B0604020202020204" pitchFamily="34" charset="0"/>
                <a:cs typeface="Arial" panose="020B0604020202020204" pitchFamily="34" charset="0"/>
              </a:rPr>
              <a:t>      </a:t>
            </a:r>
            <a:r>
              <a:rPr lang="it-IT" sz="1200" b="1" dirty="0" err="1">
                <a:latin typeface="Arial" panose="020B0604020202020204" pitchFamily="34" charset="0"/>
                <a:cs typeface="Arial" panose="020B0604020202020204" pitchFamily="34" charset="0"/>
              </a:rPr>
              <a:t>return</a:t>
            </a:r>
            <a:r>
              <a:rPr lang="it-IT" sz="1200" dirty="0">
                <a:latin typeface="Arial" panose="020B0604020202020204" pitchFamily="34" charset="0"/>
                <a:cs typeface="Arial" panose="020B0604020202020204" pitchFamily="34" charset="0"/>
              </a:rPr>
              <a:t> -1;</a:t>
            </a:r>
          </a:p>
          <a:p>
            <a:pPr>
              <a:lnSpc>
                <a:spcPct val="150000"/>
              </a:lnSpc>
            </a:pPr>
            <a:r>
              <a:rPr lang="it-IT" sz="1200" dirty="0">
                <a:solidFill>
                  <a:srgbClr val="1F1F1F"/>
                </a:solidFill>
                <a:highlight>
                  <a:srgbClr val="FFFFFF"/>
                </a:highlight>
                <a:latin typeface="Arial" panose="020B0604020202020204" pitchFamily="34" charset="0"/>
                <a:cs typeface="Arial" panose="020B0604020202020204" pitchFamily="34" charset="0"/>
              </a:rPr>
              <a:t>}</a:t>
            </a:r>
          </a:p>
        </p:txBody>
      </p:sp>
      <p:grpSp>
        <p:nvGrpSpPr>
          <p:cNvPr id="16" name="Gruppo 15">
            <a:extLst>
              <a:ext uri="{FF2B5EF4-FFF2-40B4-BE49-F238E27FC236}">
                <a16:creationId xmlns:a16="http://schemas.microsoft.com/office/drawing/2014/main" id="{E5835B62-B101-BA99-505E-EB0B668C7F21}"/>
              </a:ext>
            </a:extLst>
          </p:cNvPr>
          <p:cNvGrpSpPr/>
          <p:nvPr/>
        </p:nvGrpSpPr>
        <p:grpSpPr>
          <a:xfrm>
            <a:off x="1060715" y="669785"/>
            <a:ext cx="8525198" cy="1720151"/>
            <a:chOff x="917752" y="1314762"/>
            <a:chExt cx="8525198" cy="1720151"/>
          </a:xfrm>
        </p:grpSpPr>
        <p:sp>
          <p:nvSpPr>
            <p:cNvPr id="8" name="Rettangolo con angoli arrotondati 7">
              <a:extLst>
                <a:ext uri="{FF2B5EF4-FFF2-40B4-BE49-F238E27FC236}">
                  <a16:creationId xmlns:a16="http://schemas.microsoft.com/office/drawing/2014/main" id="{C6AC5ED5-570D-C316-D374-795F05BDA832}"/>
                </a:ext>
              </a:extLst>
            </p:cNvPr>
            <p:cNvSpPr/>
            <p:nvPr/>
          </p:nvSpPr>
          <p:spPr>
            <a:xfrm>
              <a:off x="917752" y="2287994"/>
              <a:ext cx="1803065" cy="279859"/>
            </a:xfrm>
            <a:prstGeom prst="roundRect">
              <a:avLst/>
            </a:prstGeom>
            <a:noFill/>
            <a:ln w="28575">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10" name="Connettore 2 9">
              <a:extLst>
                <a:ext uri="{FF2B5EF4-FFF2-40B4-BE49-F238E27FC236}">
                  <a16:creationId xmlns:a16="http://schemas.microsoft.com/office/drawing/2014/main" id="{EA778976-E964-A744-3717-D295284F49AB}"/>
                </a:ext>
              </a:extLst>
            </p:cNvPr>
            <p:cNvCxnSpPr>
              <a:cxnSpLocks/>
            </p:cNvCxnSpPr>
            <p:nvPr/>
          </p:nvCxnSpPr>
          <p:spPr>
            <a:xfrm flipV="1">
              <a:off x="2831349" y="2262237"/>
              <a:ext cx="1045430" cy="1854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CasellaDiTesto 11">
              <a:extLst>
                <a:ext uri="{FF2B5EF4-FFF2-40B4-BE49-F238E27FC236}">
                  <a16:creationId xmlns:a16="http://schemas.microsoft.com/office/drawing/2014/main" id="{64ED096F-A259-6D48-56E0-D8D4990A0601}"/>
                </a:ext>
              </a:extLst>
            </p:cNvPr>
            <p:cNvSpPr txBox="1"/>
            <p:nvPr/>
          </p:nvSpPr>
          <p:spPr>
            <a:xfrm>
              <a:off x="3987311" y="1314762"/>
              <a:ext cx="5455639" cy="1720151"/>
            </a:xfrm>
            <a:prstGeom prst="rect">
              <a:avLst/>
            </a:prstGeom>
            <a:noFill/>
          </p:spPr>
          <p:txBody>
            <a:bodyPr wrap="square" rtlCol="0">
              <a:spAutoFit/>
            </a:bodyPr>
            <a:lstStyle/>
            <a:p>
              <a:pPr>
                <a:lnSpc>
                  <a:spcPct val="150000"/>
                </a:lnSpc>
              </a:pPr>
              <a:r>
                <a:rPr lang="it-IT" sz="1200" dirty="0">
                  <a:latin typeface="Arial" panose="020B0604020202020204" pitchFamily="34" charset="0"/>
                  <a:cs typeface="Arial" panose="020B0604020202020204" pitchFamily="34" charset="0"/>
                </a:rPr>
                <a:t>Il </a:t>
              </a:r>
              <a:r>
                <a:rPr lang="it-IT" sz="1200" i="1" dirty="0">
                  <a:latin typeface="Arial" panose="020B0604020202020204" pitchFamily="34" charset="0"/>
                  <a:cs typeface="Arial" panose="020B0604020202020204" pitchFamily="34" charset="0"/>
                </a:rPr>
                <a:t>for</a:t>
              </a:r>
              <a:r>
                <a:rPr lang="it-IT" sz="1200" dirty="0">
                  <a:latin typeface="Arial" panose="020B0604020202020204" pitchFamily="34" charset="0"/>
                  <a:cs typeface="Arial" panose="020B0604020202020204" pitchFamily="34" charset="0"/>
                </a:rPr>
                <a:t> scorre l’array dal primo all’ultimo elemento (i=0 ; i&lt; size; i++) ed effettua un confronto elemento per elemento con il valore cercato (k) e non appena lo trova ( v[i] ==k) restituisce la posizione occupata dall’elemento nell’array (</a:t>
              </a:r>
              <a:r>
                <a:rPr lang="it-IT" sz="1200" dirty="0" err="1">
                  <a:latin typeface="Arial" panose="020B0604020202020204" pitchFamily="34" charset="0"/>
                  <a:cs typeface="Arial" panose="020B0604020202020204" pitchFamily="34" charset="0"/>
                </a:rPr>
                <a:t>return</a:t>
              </a:r>
              <a:r>
                <a:rPr lang="it-IT" sz="1200" dirty="0">
                  <a:latin typeface="Arial" panose="020B0604020202020204" pitchFamily="34" charset="0"/>
                  <a:cs typeface="Arial" panose="020B0604020202020204" pitchFamily="34" charset="0"/>
                </a:rPr>
                <a:t> i). Diversamente, procede fino alla fine della sequenza e, se la chiave non è stata trovata, si restituisce il valore -1.</a:t>
              </a:r>
            </a:p>
            <a:p>
              <a:pPr>
                <a:lnSpc>
                  <a:spcPct val="150000"/>
                </a:lnSpc>
              </a:pPr>
              <a:endParaRPr lang="it-IT" sz="1200" dirty="0">
                <a:latin typeface="Arial" panose="020B0604020202020204" pitchFamily="34" charset="0"/>
                <a:cs typeface="Arial" panose="020B0604020202020204" pitchFamily="34" charset="0"/>
              </a:endParaRPr>
            </a:p>
          </p:txBody>
        </p:sp>
      </p:grpSp>
      <p:sp>
        <p:nvSpPr>
          <p:cNvPr id="18" name="CasellaDiTesto 17">
            <a:extLst>
              <a:ext uri="{FF2B5EF4-FFF2-40B4-BE49-F238E27FC236}">
                <a16:creationId xmlns:a16="http://schemas.microsoft.com/office/drawing/2014/main" id="{20C0DD98-7825-DFBE-EC13-6ADA00438386}"/>
              </a:ext>
            </a:extLst>
          </p:cNvPr>
          <p:cNvSpPr txBox="1"/>
          <p:nvPr/>
        </p:nvSpPr>
        <p:spPr>
          <a:xfrm>
            <a:off x="566057" y="3046608"/>
            <a:ext cx="4382753" cy="3231654"/>
          </a:xfrm>
          <a:prstGeom prst="rect">
            <a:avLst/>
          </a:prstGeom>
          <a:noFill/>
          <a:ln>
            <a:solidFill>
              <a:srgbClr val="CC0066"/>
            </a:solidFill>
          </a:ln>
        </p:spPr>
        <p:txBody>
          <a:bodyPr wrap="square">
            <a:spAutoFit/>
          </a:bodyPr>
          <a:lstStyle/>
          <a:p>
            <a:r>
              <a:rPr lang="it-IT" sz="1200" b="0" i="0" dirty="0">
                <a:solidFill>
                  <a:srgbClr val="F8C555"/>
                </a:solidFill>
                <a:effectLst/>
                <a:highlight>
                  <a:srgbClr val="2D2D2D"/>
                </a:highlight>
                <a:latin typeface="Courier New" panose="02070309020205020404" pitchFamily="49" charset="0"/>
              </a:rPr>
              <a:t>#</a:t>
            </a:r>
            <a:r>
              <a:rPr lang="it-IT" sz="1200" b="0" i="0" dirty="0">
                <a:solidFill>
                  <a:srgbClr val="CC99CD"/>
                </a:solidFill>
                <a:effectLst/>
                <a:highlight>
                  <a:srgbClr val="2D2D2D"/>
                </a:highlight>
                <a:latin typeface="Courier New" panose="02070309020205020404" pitchFamily="49" charset="0"/>
              </a:rPr>
              <a:t>include</a:t>
            </a:r>
            <a:r>
              <a:rPr lang="it-IT" sz="1200" b="0" i="0" dirty="0">
                <a:solidFill>
                  <a:srgbClr val="F8C555"/>
                </a:solidFill>
                <a:effectLst/>
                <a:highlight>
                  <a:srgbClr val="2D2D2D"/>
                </a:highlight>
                <a:latin typeface="Courier New" panose="02070309020205020404" pitchFamily="49" charset="0"/>
              </a:rPr>
              <a:t> </a:t>
            </a:r>
            <a:r>
              <a:rPr lang="it-IT" sz="1200" b="0" i="0" dirty="0">
                <a:solidFill>
                  <a:srgbClr val="7EC699"/>
                </a:solidFill>
                <a:effectLst/>
                <a:highlight>
                  <a:srgbClr val="2D2D2D"/>
                </a:highlight>
                <a:latin typeface="Courier New" panose="02070309020205020404" pitchFamily="49" charset="0"/>
              </a:rPr>
              <a:t>&lt;</a:t>
            </a:r>
            <a:r>
              <a:rPr lang="it-IT" sz="1200" b="0" i="0" dirty="0" err="1">
                <a:solidFill>
                  <a:srgbClr val="7EC699"/>
                </a:solidFill>
                <a:effectLst/>
                <a:highlight>
                  <a:srgbClr val="2D2D2D"/>
                </a:highlight>
                <a:latin typeface="Courier New" panose="02070309020205020404" pitchFamily="49" charset="0"/>
              </a:rPr>
              <a:t>stdio.h</a:t>
            </a:r>
            <a:r>
              <a:rPr lang="it-IT" sz="1200" b="0" i="0" dirty="0">
                <a:solidFill>
                  <a:srgbClr val="7EC699"/>
                </a:solidFill>
                <a:effectLst/>
                <a:highlight>
                  <a:srgbClr val="2D2D2D"/>
                </a:highlight>
                <a:latin typeface="Courier New" panose="02070309020205020404" pitchFamily="49" charset="0"/>
              </a:rPr>
              <a:t>&gt; </a:t>
            </a:r>
          </a:p>
          <a:p>
            <a:r>
              <a:rPr lang="en-US" sz="1200" b="0" i="0" dirty="0">
                <a:solidFill>
                  <a:srgbClr val="CC99CD"/>
                </a:solidFill>
                <a:effectLst/>
                <a:highlight>
                  <a:srgbClr val="2D2D2D"/>
                </a:highlight>
                <a:latin typeface="Courier New" panose="02070309020205020404" pitchFamily="49" charset="0"/>
              </a:rPr>
              <a:t>int</a:t>
            </a:r>
            <a:r>
              <a:rPr lang="en-US" sz="1200" b="0" i="0" dirty="0">
                <a:solidFill>
                  <a:srgbClr val="CCCCCC"/>
                </a:solidFill>
                <a:effectLst/>
                <a:highlight>
                  <a:srgbClr val="2D2D2D"/>
                </a:highlight>
                <a:latin typeface="Courier New" panose="02070309020205020404" pitchFamily="49" charset="0"/>
              </a:rPr>
              <a:t> </a:t>
            </a:r>
            <a:r>
              <a:rPr lang="en-US" sz="1200" b="0" i="0" dirty="0">
                <a:solidFill>
                  <a:srgbClr val="F08D49"/>
                </a:solidFill>
                <a:effectLst/>
                <a:highlight>
                  <a:srgbClr val="2D2D2D"/>
                </a:highlight>
                <a:latin typeface="Courier New" panose="02070309020205020404" pitchFamily="49" charset="0"/>
              </a:rPr>
              <a:t>main</a:t>
            </a:r>
            <a:r>
              <a:rPr lang="en-US" sz="1200" b="0" i="0" dirty="0">
                <a:solidFill>
                  <a:srgbClr val="CCCCCC"/>
                </a:solidFill>
                <a:effectLst/>
                <a:highlight>
                  <a:srgbClr val="2D2D2D"/>
                </a:highlight>
                <a:latin typeface="Courier New" panose="02070309020205020404" pitchFamily="49" charset="0"/>
              </a:rPr>
              <a:t>(){ </a:t>
            </a:r>
          </a:p>
          <a:p>
            <a:r>
              <a:rPr lang="en-US" sz="1200" dirty="0">
                <a:solidFill>
                  <a:srgbClr val="CCCCCC"/>
                </a:solidFill>
                <a:highlight>
                  <a:srgbClr val="2D2D2D"/>
                </a:highlight>
                <a:latin typeface="Courier New" panose="02070309020205020404" pitchFamily="49" charset="0"/>
              </a:rPr>
              <a:t>    </a:t>
            </a:r>
            <a:r>
              <a:rPr lang="en-US" sz="1200" b="0" i="0" dirty="0">
                <a:solidFill>
                  <a:srgbClr val="CC99CD"/>
                </a:solidFill>
                <a:effectLst/>
                <a:highlight>
                  <a:srgbClr val="2D2D2D"/>
                </a:highlight>
                <a:latin typeface="Courier New" panose="02070309020205020404" pitchFamily="49" charset="0"/>
              </a:rPr>
              <a:t>int</a:t>
            </a:r>
            <a:r>
              <a:rPr lang="en-US" sz="1200" b="0" i="0" dirty="0">
                <a:solidFill>
                  <a:srgbClr val="CCCCCC"/>
                </a:solidFill>
                <a:effectLst/>
                <a:highlight>
                  <a:srgbClr val="2D2D2D"/>
                </a:highlight>
                <a:latin typeface="Courier New" panose="02070309020205020404" pitchFamily="49" charset="0"/>
              </a:rPr>
              <a:t> i, n, key, j; </a:t>
            </a:r>
          </a:p>
          <a:p>
            <a:r>
              <a:rPr lang="en-US" sz="1200" dirty="0">
                <a:solidFill>
                  <a:srgbClr val="CCCCCC"/>
                </a:solidFill>
                <a:highlight>
                  <a:srgbClr val="2D2D2D"/>
                </a:highlight>
                <a:latin typeface="Courier New" panose="02070309020205020404" pitchFamily="49" charset="0"/>
              </a:rPr>
              <a:t>    </a:t>
            </a:r>
            <a:r>
              <a:rPr lang="en-US" sz="1200" b="0" i="0" dirty="0">
                <a:solidFill>
                  <a:srgbClr val="CCCCCC"/>
                </a:solidFill>
                <a:effectLst/>
                <a:highlight>
                  <a:srgbClr val="2D2D2D"/>
                </a:highlight>
                <a:latin typeface="Courier New" panose="02070309020205020404" pitchFamily="49" charset="0"/>
              </a:rPr>
              <a:t>n </a:t>
            </a:r>
            <a:r>
              <a:rPr lang="en-US" sz="1200" b="0" i="0" dirty="0">
                <a:solidFill>
                  <a:srgbClr val="67CDCC"/>
                </a:solidFill>
                <a:effectLst/>
                <a:highlight>
                  <a:srgbClr val="2D2D2D"/>
                </a:highlight>
                <a:latin typeface="Courier New" panose="02070309020205020404" pitchFamily="49" charset="0"/>
              </a:rPr>
              <a:t>=</a:t>
            </a:r>
            <a:r>
              <a:rPr lang="en-US" sz="1200" b="0" i="0" dirty="0">
                <a:solidFill>
                  <a:srgbClr val="CCCCCC"/>
                </a:solidFill>
                <a:effectLst/>
                <a:highlight>
                  <a:srgbClr val="2D2D2D"/>
                </a:highlight>
                <a:latin typeface="Courier New" panose="02070309020205020404" pitchFamily="49" charset="0"/>
              </a:rPr>
              <a:t> </a:t>
            </a:r>
            <a:r>
              <a:rPr lang="en-US" sz="1200" b="0" i="0" dirty="0">
                <a:solidFill>
                  <a:srgbClr val="F08D49"/>
                </a:solidFill>
                <a:effectLst/>
                <a:highlight>
                  <a:srgbClr val="2D2D2D"/>
                </a:highlight>
                <a:latin typeface="Courier New" panose="02070309020205020404" pitchFamily="49" charset="0"/>
              </a:rPr>
              <a:t>6</a:t>
            </a:r>
            <a:r>
              <a:rPr lang="en-US" sz="1200" b="0" i="0" dirty="0">
                <a:solidFill>
                  <a:srgbClr val="CCCCCC"/>
                </a:solidFill>
                <a:effectLst/>
                <a:highlight>
                  <a:srgbClr val="2D2D2D"/>
                </a:highlight>
                <a:latin typeface="Courier New" panose="02070309020205020404" pitchFamily="49" charset="0"/>
              </a:rPr>
              <a:t>; </a:t>
            </a:r>
          </a:p>
          <a:p>
            <a:r>
              <a:rPr lang="en-US" sz="1200" dirty="0">
                <a:solidFill>
                  <a:srgbClr val="CCCCCC"/>
                </a:solidFill>
                <a:highlight>
                  <a:srgbClr val="2D2D2D"/>
                </a:highlight>
                <a:latin typeface="Courier New" panose="02070309020205020404" pitchFamily="49" charset="0"/>
              </a:rPr>
              <a:t>    </a:t>
            </a:r>
            <a:r>
              <a:rPr lang="en-US" sz="1200" b="0" i="0" dirty="0">
                <a:solidFill>
                  <a:srgbClr val="CC99CD"/>
                </a:solidFill>
                <a:effectLst/>
                <a:highlight>
                  <a:srgbClr val="2D2D2D"/>
                </a:highlight>
                <a:latin typeface="Courier New" panose="02070309020205020404" pitchFamily="49" charset="0"/>
              </a:rPr>
              <a:t>int</a:t>
            </a:r>
            <a:r>
              <a:rPr lang="en-US" sz="1200" b="0" i="0" dirty="0">
                <a:solidFill>
                  <a:srgbClr val="CCCCCC"/>
                </a:solidFill>
                <a:effectLst/>
                <a:highlight>
                  <a:srgbClr val="2D2D2D"/>
                </a:highlight>
                <a:latin typeface="Courier New" panose="02070309020205020404" pitchFamily="49" charset="0"/>
              </a:rPr>
              <a:t> a[</a:t>
            </a:r>
            <a:r>
              <a:rPr lang="en-US" sz="1200" b="0" i="0" dirty="0">
                <a:solidFill>
                  <a:srgbClr val="F08D49"/>
                </a:solidFill>
                <a:effectLst/>
                <a:highlight>
                  <a:srgbClr val="2D2D2D"/>
                </a:highlight>
                <a:latin typeface="Courier New" panose="02070309020205020404" pitchFamily="49" charset="0"/>
              </a:rPr>
              <a:t>10</a:t>
            </a:r>
            <a:r>
              <a:rPr lang="en-US" sz="1200" b="0" i="0" dirty="0">
                <a:solidFill>
                  <a:srgbClr val="CCCCCC"/>
                </a:solidFill>
                <a:effectLst/>
                <a:highlight>
                  <a:srgbClr val="2D2D2D"/>
                </a:highlight>
                <a:latin typeface="Courier New" panose="02070309020205020404" pitchFamily="49" charset="0"/>
              </a:rPr>
              <a:t>]</a:t>
            </a:r>
            <a:r>
              <a:rPr lang="en-US" sz="1200" b="0" i="0" dirty="0">
                <a:solidFill>
                  <a:srgbClr val="67CDCC"/>
                </a:solidFill>
                <a:effectLst/>
                <a:highlight>
                  <a:srgbClr val="2D2D2D"/>
                </a:highlight>
                <a:latin typeface="Courier New" panose="02070309020205020404" pitchFamily="49" charset="0"/>
              </a:rPr>
              <a:t>=</a:t>
            </a:r>
            <a:r>
              <a:rPr lang="en-US" sz="1200" b="0" i="0" dirty="0">
                <a:solidFill>
                  <a:srgbClr val="CCCCCC"/>
                </a:solidFill>
                <a:effectLst/>
                <a:highlight>
                  <a:srgbClr val="2D2D2D"/>
                </a:highlight>
                <a:latin typeface="Courier New" panose="02070309020205020404" pitchFamily="49" charset="0"/>
              </a:rPr>
              <a:t>{</a:t>
            </a:r>
            <a:r>
              <a:rPr lang="en-US" sz="1200" b="0" i="0" dirty="0">
                <a:solidFill>
                  <a:srgbClr val="F08D49"/>
                </a:solidFill>
                <a:effectLst/>
                <a:highlight>
                  <a:srgbClr val="2D2D2D"/>
                </a:highlight>
                <a:latin typeface="Courier New" panose="02070309020205020404" pitchFamily="49" charset="0"/>
              </a:rPr>
              <a:t>1</a:t>
            </a:r>
            <a:r>
              <a:rPr lang="en-US" sz="1200" b="0" i="0" dirty="0">
                <a:solidFill>
                  <a:srgbClr val="CCCCCC"/>
                </a:solidFill>
                <a:effectLst/>
                <a:highlight>
                  <a:srgbClr val="2D2D2D"/>
                </a:highlight>
                <a:latin typeface="Courier New" panose="02070309020205020404" pitchFamily="49" charset="0"/>
              </a:rPr>
              <a:t>,</a:t>
            </a:r>
            <a:r>
              <a:rPr lang="en-US" sz="1200" b="0" i="0" dirty="0">
                <a:solidFill>
                  <a:srgbClr val="F08D49"/>
                </a:solidFill>
                <a:effectLst/>
                <a:highlight>
                  <a:srgbClr val="2D2D2D"/>
                </a:highlight>
                <a:latin typeface="Courier New" panose="02070309020205020404" pitchFamily="49" charset="0"/>
              </a:rPr>
              <a:t>44</a:t>
            </a:r>
            <a:r>
              <a:rPr lang="en-US" sz="1200" b="0" i="0" dirty="0">
                <a:solidFill>
                  <a:srgbClr val="CCCCCC"/>
                </a:solidFill>
                <a:effectLst/>
                <a:highlight>
                  <a:srgbClr val="2D2D2D"/>
                </a:highlight>
                <a:latin typeface="Courier New" panose="02070309020205020404" pitchFamily="49" charset="0"/>
              </a:rPr>
              <a:t>,</a:t>
            </a:r>
            <a:r>
              <a:rPr lang="en-US" sz="1200" b="0" i="0" dirty="0">
                <a:solidFill>
                  <a:srgbClr val="F08D49"/>
                </a:solidFill>
                <a:effectLst/>
                <a:highlight>
                  <a:srgbClr val="2D2D2D"/>
                </a:highlight>
                <a:latin typeface="Courier New" panose="02070309020205020404" pitchFamily="49" charset="0"/>
              </a:rPr>
              <a:t>32</a:t>
            </a:r>
            <a:r>
              <a:rPr lang="en-US" sz="1200" dirty="0">
                <a:solidFill>
                  <a:srgbClr val="CCCCCC"/>
                </a:solidFill>
                <a:highlight>
                  <a:srgbClr val="2D2D2D"/>
                </a:highlight>
                <a:latin typeface="Courier New" panose="02070309020205020404" pitchFamily="49" charset="0"/>
              </a:rPr>
              <a:t>,</a:t>
            </a:r>
            <a:r>
              <a:rPr lang="en-US" sz="1200" b="0" i="0" dirty="0">
                <a:solidFill>
                  <a:srgbClr val="F08D49"/>
                </a:solidFill>
                <a:effectLst/>
                <a:highlight>
                  <a:srgbClr val="2D2D2D"/>
                </a:highlight>
                <a:latin typeface="Courier New" panose="02070309020205020404" pitchFamily="49" charset="0"/>
              </a:rPr>
              <a:t>18</a:t>
            </a:r>
            <a:r>
              <a:rPr lang="en-US" sz="1200" b="0" i="0" dirty="0">
                <a:solidFill>
                  <a:srgbClr val="CCCCCC"/>
                </a:solidFill>
                <a:effectLst/>
                <a:highlight>
                  <a:srgbClr val="2D2D2D"/>
                </a:highlight>
                <a:latin typeface="Courier New" panose="02070309020205020404" pitchFamily="49" charset="0"/>
              </a:rPr>
              <a:t>}; </a:t>
            </a:r>
          </a:p>
          <a:p>
            <a:r>
              <a:rPr lang="en-US" sz="1200" b="0" i="0" dirty="0">
                <a:solidFill>
                  <a:srgbClr val="CCCCCC"/>
                </a:solidFill>
                <a:effectLst/>
                <a:highlight>
                  <a:srgbClr val="2D2D2D"/>
                </a:highlight>
                <a:latin typeface="Courier New" panose="02070309020205020404" pitchFamily="49" charset="0"/>
              </a:rPr>
              <a:t>key </a:t>
            </a:r>
            <a:r>
              <a:rPr lang="en-US" sz="1200" b="0" i="0" dirty="0">
                <a:solidFill>
                  <a:srgbClr val="67CDCC"/>
                </a:solidFill>
                <a:effectLst/>
                <a:highlight>
                  <a:srgbClr val="2D2D2D"/>
                </a:highlight>
                <a:latin typeface="Courier New" panose="02070309020205020404" pitchFamily="49" charset="0"/>
              </a:rPr>
              <a:t>=</a:t>
            </a:r>
            <a:r>
              <a:rPr lang="en-US" sz="1200" b="0" i="0" dirty="0">
                <a:solidFill>
                  <a:srgbClr val="CCCCCC"/>
                </a:solidFill>
                <a:effectLst/>
                <a:highlight>
                  <a:srgbClr val="2D2D2D"/>
                </a:highlight>
                <a:latin typeface="Courier New" panose="02070309020205020404" pitchFamily="49" charset="0"/>
              </a:rPr>
              <a:t> </a:t>
            </a:r>
            <a:r>
              <a:rPr lang="en-US" sz="1200" b="0" i="0" dirty="0">
                <a:solidFill>
                  <a:srgbClr val="F08D49"/>
                </a:solidFill>
                <a:effectLst/>
                <a:highlight>
                  <a:srgbClr val="2D2D2D"/>
                </a:highlight>
                <a:latin typeface="Courier New" panose="02070309020205020404" pitchFamily="49" charset="0"/>
              </a:rPr>
              <a:t>18</a:t>
            </a:r>
            <a:r>
              <a:rPr lang="en-US" sz="1200" b="0" i="0" dirty="0">
                <a:solidFill>
                  <a:srgbClr val="CCCCCC"/>
                </a:solidFill>
                <a:effectLst/>
                <a:highlight>
                  <a:srgbClr val="2D2D2D"/>
                </a:highlight>
                <a:latin typeface="Courier New" panose="02070309020205020404" pitchFamily="49" charset="0"/>
              </a:rPr>
              <a:t>; </a:t>
            </a:r>
          </a:p>
          <a:p>
            <a:r>
              <a:rPr lang="en-US" sz="1200" b="0" i="0" dirty="0">
                <a:solidFill>
                  <a:srgbClr val="F08D49"/>
                </a:solidFill>
                <a:effectLst/>
                <a:highlight>
                  <a:srgbClr val="2D2D2D"/>
                </a:highlight>
                <a:latin typeface="Courier New" panose="02070309020205020404" pitchFamily="49" charset="0"/>
              </a:rPr>
              <a:t>j=ricerca</a:t>
            </a:r>
            <a:r>
              <a:rPr lang="en-US" sz="1200" b="0" i="0" dirty="0">
                <a:solidFill>
                  <a:srgbClr val="CCCCCC"/>
                </a:solidFill>
                <a:effectLst/>
                <a:highlight>
                  <a:srgbClr val="2D2D2D"/>
                </a:highlight>
                <a:latin typeface="Courier New" panose="02070309020205020404" pitchFamily="49" charset="0"/>
              </a:rPr>
              <a:t>(a, n, key); </a:t>
            </a:r>
          </a:p>
          <a:p>
            <a:r>
              <a:rPr lang="en-US" sz="1200" dirty="0">
                <a:solidFill>
                  <a:srgbClr val="CCCCCC"/>
                </a:solidFill>
                <a:highlight>
                  <a:srgbClr val="2D2D2D"/>
                </a:highlight>
                <a:latin typeface="Courier New" panose="02070309020205020404" pitchFamily="49" charset="0"/>
              </a:rPr>
              <a:t>if (j == -1)</a:t>
            </a:r>
          </a:p>
          <a:p>
            <a:r>
              <a:rPr lang="en-US" sz="1200" dirty="0" err="1">
                <a:solidFill>
                  <a:srgbClr val="CCCCCC"/>
                </a:solidFill>
                <a:highlight>
                  <a:srgbClr val="2D2D2D"/>
                </a:highlight>
                <a:latin typeface="Courier New" panose="02070309020205020404" pitchFamily="49" charset="0"/>
              </a:rPr>
              <a:t>Printf</a:t>
            </a:r>
            <a:r>
              <a:rPr lang="en-US" sz="1200" dirty="0">
                <a:solidFill>
                  <a:srgbClr val="CCCCCC"/>
                </a:solidFill>
                <a:highlight>
                  <a:srgbClr val="2D2D2D"/>
                </a:highlight>
                <a:latin typeface="Courier New" panose="02070309020205020404" pitchFamily="49" charset="0"/>
              </a:rPr>
              <a:t>(“</a:t>
            </a:r>
            <a:r>
              <a:rPr lang="en-US" sz="1200" dirty="0" err="1">
                <a:solidFill>
                  <a:srgbClr val="CCCCCC"/>
                </a:solidFill>
                <a:highlight>
                  <a:srgbClr val="2D2D2D"/>
                </a:highlight>
                <a:latin typeface="Courier New" panose="02070309020205020404" pitchFamily="49" charset="0"/>
              </a:rPr>
              <a:t>L’elemento</a:t>
            </a:r>
            <a:r>
              <a:rPr lang="en-US" sz="1200" dirty="0">
                <a:solidFill>
                  <a:srgbClr val="CCCCCC"/>
                </a:solidFill>
                <a:highlight>
                  <a:srgbClr val="2D2D2D"/>
                </a:highlight>
                <a:latin typeface="Courier New" panose="02070309020205020404" pitchFamily="49" charset="0"/>
              </a:rPr>
              <a:t> non è stato </a:t>
            </a:r>
            <a:r>
              <a:rPr lang="en-US" sz="1200" dirty="0" err="1">
                <a:solidFill>
                  <a:srgbClr val="CCCCCC"/>
                </a:solidFill>
                <a:highlight>
                  <a:srgbClr val="2D2D2D"/>
                </a:highlight>
                <a:latin typeface="Courier New" panose="02070309020205020404" pitchFamily="49" charset="0"/>
              </a:rPr>
              <a:t>trovato</a:t>
            </a:r>
            <a:r>
              <a:rPr lang="en-US" sz="1200" dirty="0">
                <a:solidFill>
                  <a:srgbClr val="CCCCCC"/>
                </a:solidFill>
                <a:highlight>
                  <a:srgbClr val="2D2D2D"/>
                </a:highlight>
                <a:latin typeface="Courier New" panose="02070309020205020404" pitchFamily="49" charset="0"/>
              </a:rPr>
              <a:t>”);</a:t>
            </a:r>
            <a:endParaRPr lang="en-US" sz="1200" b="0" i="0" dirty="0">
              <a:solidFill>
                <a:srgbClr val="CCCCCC"/>
              </a:solidFill>
              <a:effectLst/>
              <a:highlight>
                <a:srgbClr val="2D2D2D"/>
              </a:highlight>
              <a:latin typeface="Courier New" panose="02070309020205020404" pitchFamily="49" charset="0"/>
            </a:endParaRPr>
          </a:p>
          <a:p>
            <a:r>
              <a:rPr lang="en-US" sz="1200" dirty="0">
                <a:solidFill>
                  <a:srgbClr val="CCCCCC"/>
                </a:solidFill>
                <a:highlight>
                  <a:srgbClr val="2D2D2D"/>
                </a:highlight>
                <a:latin typeface="Courier New" panose="02070309020205020404" pitchFamily="49" charset="0"/>
              </a:rPr>
              <a:t>else</a:t>
            </a:r>
          </a:p>
          <a:p>
            <a:r>
              <a:rPr lang="en-US" sz="1200" dirty="0">
                <a:solidFill>
                  <a:srgbClr val="CCCCCC"/>
                </a:solidFill>
                <a:highlight>
                  <a:srgbClr val="2D2D2D"/>
                </a:highlight>
                <a:latin typeface="Courier New" panose="02070309020205020404" pitchFamily="49" charset="0"/>
              </a:rPr>
              <a:t>   </a:t>
            </a:r>
            <a:r>
              <a:rPr lang="en-US" sz="1200" dirty="0" err="1">
                <a:solidFill>
                  <a:srgbClr val="CCCCCC"/>
                </a:solidFill>
                <a:highlight>
                  <a:srgbClr val="2D2D2D"/>
                </a:highlight>
                <a:latin typeface="Courier New" panose="02070309020205020404" pitchFamily="49" charset="0"/>
              </a:rPr>
              <a:t>Printf</a:t>
            </a:r>
            <a:r>
              <a:rPr lang="en-US" sz="1200" dirty="0">
                <a:solidFill>
                  <a:srgbClr val="CCCCCC"/>
                </a:solidFill>
                <a:highlight>
                  <a:srgbClr val="2D2D2D"/>
                </a:highlight>
                <a:latin typeface="Courier New" panose="02070309020205020404" pitchFamily="49" charset="0"/>
              </a:rPr>
              <a:t>(“</a:t>
            </a:r>
            <a:r>
              <a:rPr lang="en-US" sz="1200" dirty="0" err="1">
                <a:solidFill>
                  <a:srgbClr val="CCCCCC"/>
                </a:solidFill>
                <a:highlight>
                  <a:srgbClr val="2D2D2D"/>
                </a:highlight>
                <a:latin typeface="Courier New" panose="02070309020205020404" pitchFamily="49" charset="0"/>
              </a:rPr>
              <a:t>L’elemento</a:t>
            </a:r>
            <a:r>
              <a:rPr lang="en-US" sz="1200" dirty="0">
                <a:solidFill>
                  <a:srgbClr val="CCCCCC"/>
                </a:solidFill>
                <a:highlight>
                  <a:srgbClr val="2D2D2D"/>
                </a:highlight>
                <a:latin typeface="Courier New" panose="02070309020205020404" pitchFamily="49" charset="0"/>
              </a:rPr>
              <a:t> è stato  </a:t>
            </a:r>
          </a:p>
          <a:p>
            <a:r>
              <a:rPr lang="en-US" sz="1200" dirty="0">
                <a:solidFill>
                  <a:srgbClr val="CCCCCC"/>
                </a:solidFill>
                <a:highlight>
                  <a:srgbClr val="2D2D2D"/>
                </a:highlight>
                <a:latin typeface="Courier New" panose="02070309020205020404" pitchFamily="49" charset="0"/>
              </a:rPr>
              <a:t>   </a:t>
            </a:r>
            <a:r>
              <a:rPr lang="en-US" sz="1200" dirty="0" err="1">
                <a:solidFill>
                  <a:srgbClr val="CCCCCC"/>
                </a:solidFill>
                <a:highlight>
                  <a:srgbClr val="2D2D2D"/>
                </a:highlight>
                <a:latin typeface="Courier New" panose="02070309020205020404" pitchFamily="49" charset="0"/>
              </a:rPr>
              <a:t>trovato</a:t>
            </a:r>
            <a:r>
              <a:rPr lang="en-US" sz="1200" dirty="0">
                <a:solidFill>
                  <a:srgbClr val="CCCCCC"/>
                </a:solidFill>
                <a:highlight>
                  <a:srgbClr val="2D2D2D"/>
                </a:highlight>
                <a:latin typeface="Courier New" panose="02070309020205020404" pitchFamily="49" charset="0"/>
              </a:rPr>
              <a:t> in </a:t>
            </a:r>
            <a:r>
              <a:rPr lang="en-US" sz="1200" dirty="0" err="1">
                <a:solidFill>
                  <a:srgbClr val="CCCCCC"/>
                </a:solidFill>
                <a:highlight>
                  <a:srgbClr val="2D2D2D"/>
                </a:highlight>
                <a:latin typeface="Courier New" panose="02070309020205020404" pitchFamily="49" charset="0"/>
              </a:rPr>
              <a:t>posizione</a:t>
            </a:r>
            <a:r>
              <a:rPr lang="en-US" sz="1200" dirty="0">
                <a:solidFill>
                  <a:srgbClr val="CCCCCC"/>
                </a:solidFill>
                <a:highlight>
                  <a:srgbClr val="2D2D2D"/>
                </a:highlight>
                <a:latin typeface="Courier New" panose="02070309020205020404" pitchFamily="49" charset="0"/>
              </a:rPr>
              <a:t> </a:t>
            </a:r>
            <a:r>
              <a:rPr lang="it-IT" sz="1200" b="0" i="0" dirty="0">
                <a:solidFill>
                  <a:srgbClr val="7EC699"/>
                </a:solidFill>
                <a:effectLst/>
                <a:highlight>
                  <a:srgbClr val="2D2D2D"/>
                </a:highlight>
                <a:latin typeface="Courier New" panose="02070309020205020404" pitchFamily="49" charset="0"/>
              </a:rPr>
              <a:t>%d</a:t>
            </a:r>
            <a:r>
              <a:rPr lang="en-US" sz="1200" dirty="0">
                <a:solidFill>
                  <a:srgbClr val="CCCCCC"/>
                </a:solidFill>
                <a:highlight>
                  <a:srgbClr val="2D2D2D"/>
                </a:highlight>
                <a:latin typeface="Courier New" panose="02070309020205020404" pitchFamily="49" charset="0"/>
              </a:rPr>
              <a:t>”, i+1);</a:t>
            </a:r>
            <a:endParaRPr lang="en-US" sz="1200" b="0" i="0" dirty="0">
              <a:solidFill>
                <a:srgbClr val="CCCCCC"/>
              </a:solidFill>
              <a:effectLst/>
              <a:highlight>
                <a:srgbClr val="2D2D2D"/>
              </a:highlight>
              <a:latin typeface="Courier New" panose="02070309020205020404" pitchFamily="49" charset="0"/>
            </a:endParaRPr>
          </a:p>
          <a:p>
            <a:endParaRPr lang="en-US" sz="1200" b="0" i="0" dirty="0">
              <a:solidFill>
                <a:srgbClr val="CCCCCC"/>
              </a:solidFill>
              <a:effectLst/>
              <a:highlight>
                <a:srgbClr val="2D2D2D"/>
              </a:highlight>
              <a:latin typeface="Courier New" panose="02070309020205020404" pitchFamily="49" charset="0"/>
            </a:endParaRPr>
          </a:p>
          <a:p>
            <a:r>
              <a:rPr lang="en-US" sz="1200" b="0" i="0" dirty="0">
                <a:solidFill>
                  <a:srgbClr val="CCCCCC"/>
                </a:solidFill>
                <a:effectLst/>
                <a:highlight>
                  <a:srgbClr val="2D2D2D"/>
                </a:highlight>
                <a:latin typeface="Courier New" panose="02070309020205020404" pitchFamily="49" charset="0"/>
              </a:rPr>
              <a:t>key </a:t>
            </a:r>
            <a:r>
              <a:rPr lang="en-US" sz="1200" b="0" i="0" dirty="0">
                <a:solidFill>
                  <a:srgbClr val="67CDCC"/>
                </a:solidFill>
                <a:effectLst/>
                <a:highlight>
                  <a:srgbClr val="2D2D2D"/>
                </a:highlight>
                <a:latin typeface="Courier New" panose="02070309020205020404" pitchFamily="49" charset="0"/>
              </a:rPr>
              <a:t>=</a:t>
            </a:r>
            <a:r>
              <a:rPr lang="en-US" sz="1200" b="0" i="0" dirty="0">
                <a:solidFill>
                  <a:srgbClr val="CCCCCC"/>
                </a:solidFill>
                <a:effectLst/>
                <a:highlight>
                  <a:srgbClr val="2D2D2D"/>
                </a:highlight>
                <a:latin typeface="Courier New" panose="02070309020205020404" pitchFamily="49" charset="0"/>
              </a:rPr>
              <a:t> </a:t>
            </a:r>
            <a:r>
              <a:rPr lang="en-US" sz="1200" b="0" i="0" dirty="0">
                <a:solidFill>
                  <a:srgbClr val="F08D49"/>
                </a:solidFill>
                <a:effectLst/>
                <a:highlight>
                  <a:srgbClr val="2D2D2D"/>
                </a:highlight>
                <a:latin typeface="Courier New" panose="02070309020205020404" pitchFamily="49" charset="0"/>
              </a:rPr>
              <a:t>23</a:t>
            </a:r>
            <a:r>
              <a:rPr lang="en-US" sz="1200" b="0" i="0" dirty="0">
                <a:solidFill>
                  <a:srgbClr val="CCCCCC"/>
                </a:solidFill>
                <a:effectLst/>
                <a:highlight>
                  <a:srgbClr val="2D2D2D"/>
                </a:highlight>
                <a:latin typeface="Courier New" panose="02070309020205020404" pitchFamily="49" charset="0"/>
              </a:rPr>
              <a:t>; </a:t>
            </a:r>
          </a:p>
          <a:p>
            <a:r>
              <a:rPr lang="en-US" sz="1200" b="0" i="0" dirty="0">
                <a:solidFill>
                  <a:srgbClr val="F08D49"/>
                </a:solidFill>
                <a:effectLst/>
                <a:highlight>
                  <a:srgbClr val="2D2D2D"/>
                </a:highlight>
                <a:latin typeface="Courier New" panose="02070309020205020404" pitchFamily="49" charset="0"/>
              </a:rPr>
              <a:t>ricerca</a:t>
            </a:r>
            <a:r>
              <a:rPr lang="en-US" sz="1200" b="0" i="0" dirty="0">
                <a:solidFill>
                  <a:srgbClr val="CCCCCC"/>
                </a:solidFill>
                <a:effectLst/>
                <a:highlight>
                  <a:srgbClr val="2D2D2D"/>
                </a:highlight>
                <a:latin typeface="Courier New" panose="02070309020205020404" pitchFamily="49" charset="0"/>
              </a:rPr>
              <a:t>(a, n, key); </a:t>
            </a:r>
          </a:p>
          <a:p>
            <a:r>
              <a:rPr lang="en-US" sz="1200" b="0" i="0" dirty="0">
                <a:solidFill>
                  <a:srgbClr val="CC99CD"/>
                </a:solidFill>
                <a:effectLst/>
                <a:highlight>
                  <a:srgbClr val="2D2D2D"/>
                </a:highlight>
                <a:latin typeface="Courier New" panose="02070309020205020404" pitchFamily="49" charset="0"/>
              </a:rPr>
              <a:t>return</a:t>
            </a:r>
            <a:r>
              <a:rPr lang="en-US" sz="1200" b="0" i="0" dirty="0">
                <a:solidFill>
                  <a:srgbClr val="CCCCCC"/>
                </a:solidFill>
                <a:effectLst/>
                <a:highlight>
                  <a:srgbClr val="2D2D2D"/>
                </a:highlight>
                <a:latin typeface="Courier New" panose="02070309020205020404" pitchFamily="49" charset="0"/>
              </a:rPr>
              <a:t> </a:t>
            </a:r>
            <a:r>
              <a:rPr lang="en-US" sz="1200" b="0" i="0" dirty="0">
                <a:solidFill>
                  <a:srgbClr val="F08D49"/>
                </a:solidFill>
                <a:effectLst/>
                <a:highlight>
                  <a:srgbClr val="2D2D2D"/>
                </a:highlight>
                <a:latin typeface="Courier New" panose="02070309020205020404" pitchFamily="49" charset="0"/>
              </a:rPr>
              <a:t>0</a:t>
            </a:r>
            <a:r>
              <a:rPr lang="en-US" sz="1200" b="0" i="0" dirty="0">
                <a:solidFill>
                  <a:srgbClr val="CCCCCC"/>
                </a:solidFill>
                <a:effectLst/>
                <a:highlight>
                  <a:srgbClr val="2D2D2D"/>
                </a:highlight>
                <a:latin typeface="Courier New" panose="02070309020205020404" pitchFamily="49" charset="0"/>
              </a:rPr>
              <a:t>;</a:t>
            </a:r>
          </a:p>
          <a:p>
            <a:r>
              <a:rPr lang="it-IT" sz="1200" b="0" i="0" dirty="0">
                <a:solidFill>
                  <a:srgbClr val="CCCCCC"/>
                </a:solidFill>
                <a:effectLst/>
                <a:highlight>
                  <a:srgbClr val="2D2D2D"/>
                </a:highlight>
                <a:latin typeface="Courier New" panose="02070309020205020404" pitchFamily="49" charset="0"/>
              </a:rPr>
              <a:t>}</a:t>
            </a:r>
            <a:endParaRPr lang="it-IT" sz="1200" dirty="0"/>
          </a:p>
        </p:txBody>
      </p:sp>
      <p:pic>
        <p:nvPicPr>
          <p:cNvPr id="19" name="Searching Algorithms">
            <a:hlinkClick r:id="" action="ppaction://media"/>
            <a:extLst>
              <a:ext uri="{FF2B5EF4-FFF2-40B4-BE49-F238E27FC236}">
                <a16:creationId xmlns:a16="http://schemas.microsoft.com/office/drawing/2014/main" id="{939296FF-83AF-9723-A922-76130F9736D2}"/>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22665" t="30641" r="23022" b="23971"/>
          <a:stretch/>
        </p:blipFill>
        <p:spPr>
          <a:xfrm>
            <a:off x="5593517" y="3429000"/>
            <a:ext cx="5644546" cy="1899139"/>
          </a:xfrm>
          <a:prstGeom prst="rect">
            <a:avLst/>
          </a:prstGeom>
        </p:spPr>
      </p:pic>
      <p:sp>
        <p:nvSpPr>
          <p:cNvPr id="25" name="CasellaDiTesto 24">
            <a:extLst>
              <a:ext uri="{FF2B5EF4-FFF2-40B4-BE49-F238E27FC236}">
                <a16:creationId xmlns:a16="http://schemas.microsoft.com/office/drawing/2014/main" id="{57058F82-66D8-CA6A-D5A2-28E343F2AB52}"/>
              </a:ext>
            </a:extLst>
          </p:cNvPr>
          <p:cNvSpPr txBox="1"/>
          <p:nvPr/>
        </p:nvSpPr>
        <p:spPr>
          <a:xfrm>
            <a:off x="6241698" y="5724532"/>
            <a:ext cx="4009292" cy="738664"/>
          </a:xfrm>
          <a:prstGeom prst="rect">
            <a:avLst/>
          </a:prstGeom>
          <a:pattFill prst="trellis">
            <a:fgClr>
              <a:srgbClr val="FFFFCC"/>
            </a:fgClr>
            <a:bgClr>
              <a:schemeClr val="bg1"/>
            </a:bgClr>
          </a:pattFill>
          <a:ln>
            <a:solidFill>
              <a:srgbClr val="FFFF00"/>
            </a:solidFill>
          </a:ln>
        </p:spPr>
        <p:txBody>
          <a:bodyPr wrap="square" rtlCol="0">
            <a:spAutoFit/>
          </a:bodyPr>
          <a:lstStyle/>
          <a:p>
            <a:r>
              <a:rPr lang="it-IT" sz="1400" b="1" dirty="0">
                <a:latin typeface="Bradley Hand ITC" panose="03070402050302030203" pitchFamily="66" charset="0"/>
              </a:rPr>
              <a:t>RIVEDERE L’ANIMAZIONE AIUTERA’ A COMPRENDERE COME OPERA L’ALGORITMO CODIFICATO</a:t>
            </a:r>
          </a:p>
        </p:txBody>
      </p:sp>
      <p:sp>
        <p:nvSpPr>
          <p:cNvPr id="26" name="CasellaDiTesto 25">
            <a:extLst>
              <a:ext uri="{FF2B5EF4-FFF2-40B4-BE49-F238E27FC236}">
                <a16:creationId xmlns:a16="http://schemas.microsoft.com/office/drawing/2014/main" id="{4B8C9FB9-B6D1-AA88-8E21-24ACBA13E545}"/>
              </a:ext>
            </a:extLst>
          </p:cNvPr>
          <p:cNvSpPr txBox="1"/>
          <p:nvPr/>
        </p:nvSpPr>
        <p:spPr>
          <a:xfrm>
            <a:off x="4185889" y="2220530"/>
            <a:ext cx="5996527" cy="461665"/>
          </a:xfrm>
          <a:prstGeom prst="rect">
            <a:avLst/>
          </a:prstGeom>
          <a:noFill/>
          <a:ln w="22225" cap="sq" cmpd="tri">
            <a:solidFill>
              <a:srgbClr val="FF0000"/>
            </a:solidFill>
            <a:extLst>
              <a:ext uri="{C807C97D-BFC1-408E-A445-0C87EB9F89A2}">
                <ask:lineSketchStyleProps xmlns:ask="http://schemas.microsoft.com/office/drawing/2018/sketchyshapes">
                  <ask:type>
                    <ask:lineSketchNone/>
                  </ask:type>
                </ask:lineSketchStyleProps>
              </a:ext>
            </a:extLst>
          </a:ln>
        </p:spPr>
        <p:txBody>
          <a:bodyPr wrap="square" rtlCol="0">
            <a:spAutoFit/>
          </a:bodyPr>
          <a:lstStyle/>
          <a:p>
            <a:r>
              <a:rPr lang="it-IT" sz="1200" dirty="0">
                <a:latin typeface="Arial" panose="020B0604020202020204" pitchFamily="34" charset="0"/>
                <a:cs typeface="Arial" panose="020B0604020202020204" pitchFamily="34" charset="0"/>
              </a:rPr>
              <a:t>RICORDA: il ciclo </a:t>
            </a:r>
            <a:r>
              <a:rPr lang="it-IT" sz="1200" b="1" dirty="0">
                <a:latin typeface="Arial" panose="020B0604020202020204" pitchFamily="34" charset="0"/>
                <a:cs typeface="Arial" panose="020B0604020202020204" pitchFamily="34" charset="0"/>
              </a:rPr>
              <a:t>for</a:t>
            </a:r>
            <a:r>
              <a:rPr lang="it-IT" sz="1200" dirty="0">
                <a:latin typeface="Arial" panose="020B0604020202020204" pitchFamily="34" charset="0"/>
                <a:cs typeface="Arial" panose="020B0604020202020204" pitchFamily="34" charset="0"/>
              </a:rPr>
              <a:t> è una struttura di </a:t>
            </a:r>
            <a:r>
              <a:rPr lang="it-IT" sz="1200" b="1" dirty="0">
                <a:latin typeface="Arial" panose="020B0604020202020204" pitchFamily="34" charset="0"/>
                <a:cs typeface="Arial" panose="020B0604020202020204" pitchFamily="34" charset="0"/>
              </a:rPr>
              <a:t>controllo iterativa </a:t>
            </a:r>
            <a:r>
              <a:rPr lang="it-IT" sz="1200" dirty="0">
                <a:latin typeface="Arial" panose="020B0604020202020204" pitchFamily="34" charset="0"/>
                <a:cs typeface="Arial" panose="020B0604020202020204" pitchFamily="34" charset="0"/>
              </a:rPr>
              <a:t>che determina l'esecuzione di una porzione di programma ripetuta per un certo numero noto di volte</a:t>
            </a:r>
          </a:p>
        </p:txBody>
      </p:sp>
      <p:cxnSp>
        <p:nvCxnSpPr>
          <p:cNvPr id="27" name="Connettore diritto 26">
            <a:extLst>
              <a:ext uri="{FF2B5EF4-FFF2-40B4-BE49-F238E27FC236}">
                <a16:creationId xmlns:a16="http://schemas.microsoft.com/office/drawing/2014/main" id="{2ED39403-F478-DD41-F98B-99A5AE9A30BD}"/>
              </a:ext>
            </a:extLst>
          </p:cNvPr>
          <p:cNvCxnSpPr/>
          <p:nvPr/>
        </p:nvCxnSpPr>
        <p:spPr>
          <a:xfrm>
            <a:off x="566057" y="550775"/>
            <a:ext cx="11059886" cy="0"/>
          </a:xfrm>
          <a:prstGeom prst="line">
            <a:avLst/>
          </a:prstGeom>
          <a:ln>
            <a:solidFill>
              <a:srgbClr val="1482AC"/>
            </a:solidFill>
          </a:ln>
        </p:spPr>
        <p:style>
          <a:lnRef idx="1">
            <a:schemeClr val="accent1"/>
          </a:lnRef>
          <a:fillRef idx="0">
            <a:schemeClr val="accent1"/>
          </a:fillRef>
          <a:effectRef idx="0">
            <a:schemeClr val="accent1"/>
          </a:effectRef>
          <a:fontRef idx="minor">
            <a:schemeClr val="tx1"/>
          </a:fontRef>
        </p:style>
      </p:cxnSp>
      <p:sp>
        <p:nvSpPr>
          <p:cNvPr id="28" name="CasellaDiTesto 27">
            <a:extLst>
              <a:ext uri="{FF2B5EF4-FFF2-40B4-BE49-F238E27FC236}">
                <a16:creationId xmlns:a16="http://schemas.microsoft.com/office/drawing/2014/main" id="{944220BB-FA81-EA05-A53C-0525A3B48377}"/>
              </a:ext>
            </a:extLst>
          </p:cNvPr>
          <p:cNvSpPr txBox="1"/>
          <p:nvPr/>
        </p:nvSpPr>
        <p:spPr>
          <a:xfrm>
            <a:off x="583258" y="226006"/>
            <a:ext cx="4026040" cy="338554"/>
          </a:xfrm>
          <a:prstGeom prst="rect">
            <a:avLst/>
          </a:prstGeom>
          <a:noFill/>
        </p:spPr>
        <p:txBody>
          <a:bodyPr wrap="square" rtlCol="0">
            <a:spAutoFit/>
          </a:bodyPr>
          <a:lstStyle/>
          <a:p>
            <a:r>
              <a:rPr lang="it-IT" sz="1600" b="1" dirty="0">
                <a:solidFill>
                  <a:srgbClr val="1482AC"/>
                </a:solidFill>
                <a:latin typeface="Arial" panose="020B0604020202020204" pitchFamily="34" charset="0"/>
                <a:cs typeface="Arial" panose="020B0604020202020204" pitchFamily="34" charset="0"/>
              </a:rPr>
              <a:t>RICERCA SEQUENZIALE O LINEARE</a:t>
            </a:r>
          </a:p>
        </p:txBody>
      </p:sp>
      <p:sp>
        <p:nvSpPr>
          <p:cNvPr id="30" name="Titolo 1">
            <a:extLst>
              <a:ext uri="{FF2B5EF4-FFF2-40B4-BE49-F238E27FC236}">
                <a16:creationId xmlns:a16="http://schemas.microsoft.com/office/drawing/2014/main" id="{8BB61D16-EC39-B1F9-BF6E-612E3A66DB39}"/>
              </a:ext>
            </a:extLst>
          </p:cNvPr>
          <p:cNvSpPr>
            <a:spLocks noGrp="1"/>
          </p:cNvSpPr>
          <p:nvPr>
            <p:ph type="title"/>
          </p:nvPr>
        </p:nvSpPr>
        <p:spPr>
          <a:xfrm>
            <a:off x="381751" y="629944"/>
            <a:ext cx="3804138" cy="466854"/>
          </a:xfrm>
        </p:spPr>
        <p:txBody>
          <a:bodyPr>
            <a:normAutofit/>
          </a:bodyPr>
          <a:lstStyle/>
          <a:p>
            <a:r>
              <a:rPr lang="it-IT" sz="1600" b="1" dirty="0">
                <a:latin typeface="Arial" panose="020B0604020202020204" pitchFamily="34" charset="0"/>
                <a:cs typeface="Arial" panose="020B0604020202020204" pitchFamily="34" charset="0"/>
              </a:rPr>
              <a:t>Come effettuare una ricerca lineare?</a:t>
            </a:r>
          </a:p>
        </p:txBody>
      </p:sp>
    </p:spTree>
    <p:extLst>
      <p:ext uri="{BB962C8B-B14F-4D97-AF65-F5344CB8AC3E}">
        <p14:creationId xmlns:p14="http://schemas.microsoft.com/office/powerpoint/2010/main" val="1409726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234"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9"/>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9"/>
                                        </p:tgtEl>
                                      </p:cBhvr>
                                    </p:cmd>
                                  </p:childTnLst>
                                </p:cTn>
                              </p:par>
                            </p:childTnLst>
                          </p:cTn>
                        </p:par>
                      </p:childTnLst>
                    </p:cTn>
                  </p:par>
                </p:childTnLst>
              </p:cTn>
              <p:nextCondLst>
                <p:cond evt="onClick" delay="0">
                  <p:tgtEl>
                    <p:spTgt spid="19"/>
                  </p:tgtEl>
                </p:cond>
              </p:nextCondLst>
            </p:seq>
            <p:video>
              <p:cMediaNode vol="80000" mute="1">
                <p:cTn id="12" fill="hold" display="0">
                  <p:stCondLst>
                    <p:cond delay="indefinite"/>
                  </p:stCondLst>
                </p:cTn>
                <p:tgtEl>
                  <p:spTgt spid="19"/>
                </p:tgtEl>
              </p:cMediaNode>
            </p:vide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a:extLst>
              <a:ext uri="{FF2B5EF4-FFF2-40B4-BE49-F238E27FC236}">
                <a16:creationId xmlns:a16="http://schemas.microsoft.com/office/drawing/2014/main" id="{4A8CF75B-CB1D-1D48-B3B2-06A5C66851D0}"/>
              </a:ext>
            </a:extLst>
          </p:cNvPr>
          <p:cNvSpPr>
            <a:spLocks noGrp="1"/>
          </p:cNvSpPr>
          <p:nvPr>
            <p:ph idx="1"/>
          </p:nvPr>
        </p:nvSpPr>
        <p:spPr>
          <a:xfrm>
            <a:off x="838200" y="1361846"/>
            <a:ext cx="6890097" cy="1507669"/>
          </a:xfrm>
        </p:spPr>
        <p:txBody>
          <a:bodyPr>
            <a:noAutofit/>
          </a:bodyPr>
          <a:lstStyle/>
          <a:p>
            <a:pPr marL="0" indent="0">
              <a:lnSpc>
                <a:spcPct val="150000"/>
              </a:lnSpc>
              <a:buNone/>
            </a:pPr>
            <a:r>
              <a:rPr lang="it-IT" sz="1400" dirty="0">
                <a:latin typeface="Arial" panose="020B0604020202020204" pitchFamily="34" charset="0"/>
                <a:cs typeface="Arial" panose="020B0604020202020204" pitchFamily="34" charset="0"/>
              </a:rPr>
              <a:t>L’algoritmo è molto semplice: finché non si raggiunge la fine della sequenza, si verifica se l’elemento corrente è uguale al valore cercato (la </a:t>
            </a:r>
            <a:r>
              <a:rPr lang="it-IT" sz="1400" i="1" dirty="0">
                <a:latin typeface="Arial" panose="020B0604020202020204" pitchFamily="34" charset="0"/>
                <a:cs typeface="Arial" panose="020B0604020202020204" pitchFamily="34" charset="0"/>
              </a:rPr>
              <a:t>chiave</a:t>
            </a:r>
            <a:r>
              <a:rPr lang="it-IT" sz="1400" dirty="0">
                <a:latin typeface="Arial" panose="020B0604020202020204" pitchFamily="34" charset="0"/>
                <a:cs typeface="Arial" panose="020B0604020202020204" pitchFamily="34" charset="0"/>
              </a:rPr>
              <a:t>); in caso affermativo si restituisce la posizione dell’elemento cercato (l’ </a:t>
            </a:r>
            <a:r>
              <a:rPr lang="it-IT" sz="1400" i="1" dirty="0">
                <a:latin typeface="Arial" panose="020B0604020202020204" pitchFamily="34" charset="0"/>
                <a:cs typeface="Arial" panose="020B0604020202020204" pitchFamily="34" charset="0"/>
              </a:rPr>
              <a:t>indice</a:t>
            </a:r>
            <a:r>
              <a:rPr lang="it-IT" sz="1400" dirty="0">
                <a:latin typeface="Arial" panose="020B0604020202020204" pitchFamily="34" charset="0"/>
                <a:cs typeface="Arial" panose="020B0604020202020204" pitchFamily="34" charset="0"/>
              </a:rPr>
              <a:t>) interrompendo l’operazione di ricerca. </a:t>
            </a:r>
            <a:r>
              <a:rPr lang="it-IT" sz="1400" b="1" dirty="0">
                <a:latin typeface="Arial" panose="020B0604020202020204" pitchFamily="34" charset="0"/>
                <a:cs typeface="Arial" panose="020B0604020202020204" pitchFamily="34" charset="0"/>
              </a:rPr>
              <a:t>Diversamente, si procede fino alla fine della sequenza.</a:t>
            </a:r>
          </a:p>
        </p:txBody>
      </p:sp>
      <p:sp>
        <p:nvSpPr>
          <p:cNvPr id="4" name="Titolo 1">
            <a:extLst>
              <a:ext uri="{FF2B5EF4-FFF2-40B4-BE49-F238E27FC236}">
                <a16:creationId xmlns:a16="http://schemas.microsoft.com/office/drawing/2014/main" id="{966DDBD0-4648-5A43-A01D-CF43D3118E6B}"/>
              </a:ext>
            </a:extLst>
          </p:cNvPr>
          <p:cNvSpPr txBox="1">
            <a:spLocks/>
          </p:cNvSpPr>
          <p:nvPr/>
        </p:nvSpPr>
        <p:spPr>
          <a:xfrm>
            <a:off x="838200" y="3082726"/>
            <a:ext cx="859971" cy="60211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1600" b="1" dirty="0">
                <a:latin typeface="Arial" panose="020B0604020202020204" pitchFamily="34" charset="0"/>
                <a:cs typeface="Arial" panose="020B0604020202020204" pitchFamily="34" charset="0"/>
              </a:rPr>
              <a:t>Ma…</a:t>
            </a:r>
          </a:p>
        </p:txBody>
      </p:sp>
      <p:sp>
        <p:nvSpPr>
          <p:cNvPr id="5" name="Segnaposto contenuto 2">
            <a:extLst>
              <a:ext uri="{FF2B5EF4-FFF2-40B4-BE49-F238E27FC236}">
                <a16:creationId xmlns:a16="http://schemas.microsoft.com/office/drawing/2014/main" id="{475ECCC2-1A19-8F3B-D505-398143CE3DA8}"/>
              </a:ext>
            </a:extLst>
          </p:cNvPr>
          <p:cNvSpPr txBox="1">
            <a:spLocks/>
          </p:cNvSpPr>
          <p:nvPr/>
        </p:nvSpPr>
        <p:spPr>
          <a:xfrm>
            <a:off x="867230" y="3730058"/>
            <a:ext cx="4890476" cy="277540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Font typeface="Arial" panose="020B0604020202020204" pitchFamily="34" charset="0"/>
              <a:buNone/>
            </a:pPr>
            <a:r>
              <a:rPr lang="it-IT" sz="1400" dirty="0">
                <a:latin typeface="Arial" panose="020B0604020202020204" pitchFamily="34" charset="0"/>
                <a:cs typeface="Arial" panose="020B0604020202020204" pitchFamily="34" charset="0"/>
              </a:rPr>
              <a:t>&lt;&lt;Quante diverse circostanze possono venire a crearsi?&gt;&gt;</a:t>
            </a:r>
          </a:p>
          <a:p>
            <a:pPr marL="0" indent="0">
              <a:lnSpc>
                <a:spcPct val="150000"/>
              </a:lnSpc>
              <a:buFont typeface="Arial" panose="020B0604020202020204" pitchFamily="34" charset="0"/>
              <a:buNone/>
            </a:pPr>
            <a:r>
              <a:rPr lang="it-IT" sz="1400" dirty="0">
                <a:latin typeface="Arial" panose="020B0604020202020204" pitchFamily="34" charset="0"/>
                <a:cs typeface="Arial" panose="020B0604020202020204" pitchFamily="34" charset="0"/>
              </a:rPr>
              <a:t>La collezione è vuota                       (caso migliore)</a:t>
            </a:r>
          </a:p>
          <a:p>
            <a:pPr marL="0" indent="0">
              <a:lnSpc>
                <a:spcPct val="150000"/>
              </a:lnSpc>
              <a:buFont typeface="Arial" panose="020B0604020202020204" pitchFamily="34" charset="0"/>
              <a:buNone/>
            </a:pPr>
            <a:r>
              <a:rPr lang="it-IT" sz="1400" dirty="0">
                <a:latin typeface="Arial" panose="020B0604020202020204" pitchFamily="34" charset="0"/>
                <a:cs typeface="Arial" panose="020B0604020202020204" pitchFamily="34" charset="0"/>
              </a:rPr>
              <a:t>L’elemento da cercare è il primo      (caso migliore)</a:t>
            </a:r>
          </a:p>
          <a:p>
            <a:pPr marL="0" indent="0">
              <a:lnSpc>
                <a:spcPct val="150000"/>
              </a:lnSpc>
              <a:buNone/>
            </a:pPr>
            <a:r>
              <a:rPr lang="it-IT" sz="1400" dirty="0">
                <a:latin typeface="Arial" panose="020B0604020202020204" pitchFamily="34" charset="0"/>
                <a:cs typeface="Arial" panose="020B0604020202020204" pitchFamily="34" charset="0"/>
              </a:rPr>
              <a:t>L’elemento da cercare è nel mezzo (caso medio)</a:t>
            </a:r>
          </a:p>
          <a:p>
            <a:pPr marL="0" indent="0">
              <a:lnSpc>
                <a:spcPct val="150000"/>
              </a:lnSpc>
              <a:buNone/>
            </a:pPr>
            <a:r>
              <a:rPr lang="it-IT" sz="1400" b="1" dirty="0">
                <a:latin typeface="Arial" panose="020B0604020202020204" pitchFamily="34" charset="0"/>
                <a:cs typeface="Arial" panose="020B0604020202020204" pitchFamily="34" charset="0"/>
              </a:rPr>
              <a:t>L’elemento da cercare è l’ultimo      </a:t>
            </a:r>
            <a:r>
              <a:rPr lang="it-IT" sz="1400" dirty="0">
                <a:latin typeface="Arial" panose="020B0604020202020204" pitchFamily="34" charset="0"/>
                <a:cs typeface="Arial" panose="020B0604020202020204" pitchFamily="34" charset="0"/>
              </a:rPr>
              <a:t>(caso pessimo)</a:t>
            </a:r>
          </a:p>
          <a:p>
            <a:pPr marL="0" indent="0">
              <a:lnSpc>
                <a:spcPct val="150000"/>
              </a:lnSpc>
              <a:buNone/>
            </a:pPr>
            <a:r>
              <a:rPr lang="it-IT" sz="1400" b="1" dirty="0">
                <a:latin typeface="Arial" panose="020B0604020202020204" pitchFamily="34" charset="0"/>
                <a:cs typeface="Arial" panose="020B0604020202020204" pitchFamily="34" charset="0"/>
              </a:rPr>
              <a:t>L’elemento da cercare non c’è         </a:t>
            </a:r>
            <a:r>
              <a:rPr lang="it-IT" sz="1400" dirty="0">
                <a:latin typeface="Arial" panose="020B0604020202020204" pitchFamily="34" charset="0"/>
                <a:cs typeface="Arial" panose="020B0604020202020204" pitchFamily="34" charset="0"/>
              </a:rPr>
              <a:t>(caso pessimo)</a:t>
            </a:r>
          </a:p>
          <a:p>
            <a:pPr marL="0" indent="0">
              <a:lnSpc>
                <a:spcPct val="150000"/>
              </a:lnSpc>
              <a:buNone/>
            </a:pPr>
            <a:endParaRPr lang="it-IT" sz="1400" dirty="0">
              <a:latin typeface="Arial" panose="020B0604020202020204" pitchFamily="34" charset="0"/>
              <a:cs typeface="Arial" panose="020B0604020202020204" pitchFamily="34" charset="0"/>
            </a:endParaRPr>
          </a:p>
          <a:p>
            <a:pPr marL="0" indent="0">
              <a:lnSpc>
                <a:spcPct val="150000"/>
              </a:lnSpc>
              <a:buNone/>
            </a:pPr>
            <a:endParaRPr lang="it-IT" sz="1400" dirty="0">
              <a:latin typeface="Arial" panose="020B0604020202020204" pitchFamily="34" charset="0"/>
              <a:cs typeface="Arial" panose="020B0604020202020204" pitchFamily="34" charset="0"/>
            </a:endParaRPr>
          </a:p>
          <a:p>
            <a:pPr marL="0" indent="0">
              <a:lnSpc>
                <a:spcPct val="150000"/>
              </a:lnSpc>
              <a:buFont typeface="Arial" panose="020B0604020202020204" pitchFamily="34" charset="0"/>
              <a:buNone/>
            </a:pPr>
            <a:endParaRPr lang="it-IT" sz="1400" dirty="0">
              <a:latin typeface="Arial" panose="020B0604020202020204" pitchFamily="34" charset="0"/>
              <a:cs typeface="Arial" panose="020B0604020202020204" pitchFamily="34" charset="0"/>
            </a:endParaRPr>
          </a:p>
        </p:txBody>
      </p:sp>
      <p:cxnSp>
        <p:nvCxnSpPr>
          <p:cNvPr id="7" name="Connettore 2 6">
            <a:extLst>
              <a:ext uri="{FF2B5EF4-FFF2-40B4-BE49-F238E27FC236}">
                <a16:creationId xmlns:a16="http://schemas.microsoft.com/office/drawing/2014/main" id="{D3FBAA1E-AB68-B9FE-7946-CAD83B4F861B}"/>
              </a:ext>
            </a:extLst>
          </p:cNvPr>
          <p:cNvCxnSpPr>
            <a:cxnSpLocks/>
          </p:cNvCxnSpPr>
          <p:nvPr/>
        </p:nvCxnSpPr>
        <p:spPr>
          <a:xfrm flipV="1">
            <a:off x="5154804" y="5606980"/>
            <a:ext cx="1085222" cy="1507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Connettore 2 8">
            <a:extLst>
              <a:ext uri="{FF2B5EF4-FFF2-40B4-BE49-F238E27FC236}">
                <a16:creationId xmlns:a16="http://schemas.microsoft.com/office/drawing/2014/main" id="{155ACE90-C0D7-78C3-85B4-75AC24D6E438}"/>
              </a:ext>
            </a:extLst>
          </p:cNvPr>
          <p:cNvCxnSpPr>
            <a:cxnSpLocks/>
          </p:cNvCxnSpPr>
          <p:nvPr/>
        </p:nvCxnSpPr>
        <p:spPr>
          <a:xfrm flipV="1">
            <a:off x="5154804" y="5757705"/>
            <a:ext cx="1085222" cy="4088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CasellaDiTesto 9">
            <a:extLst>
              <a:ext uri="{FF2B5EF4-FFF2-40B4-BE49-F238E27FC236}">
                <a16:creationId xmlns:a16="http://schemas.microsoft.com/office/drawing/2014/main" id="{F0A99982-D584-7AEF-993F-F2B39953AE31}"/>
              </a:ext>
            </a:extLst>
          </p:cNvPr>
          <p:cNvSpPr txBox="1"/>
          <p:nvPr/>
        </p:nvSpPr>
        <p:spPr>
          <a:xfrm>
            <a:off x="6240026" y="5476352"/>
            <a:ext cx="5113774" cy="584775"/>
          </a:xfrm>
          <a:prstGeom prst="rect">
            <a:avLst/>
          </a:prstGeom>
          <a:noFill/>
          <a:ln w="38100">
            <a:gradFill>
              <a:gsLst>
                <a:gs pos="0">
                  <a:srgbClr val="FF0000"/>
                </a:gs>
                <a:gs pos="74000">
                  <a:schemeClr val="accent1">
                    <a:lumMod val="45000"/>
                    <a:lumOff val="55000"/>
                  </a:schemeClr>
                </a:gs>
                <a:gs pos="83000">
                  <a:schemeClr val="accent3">
                    <a:lumMod val="75000"/>
                  </a:schemeClr>
                </a:gs>
                <a:gs pos="100000">
                  <a:schemeClr val="accent1">
                    <a:lumMod val="30000"/>
                    <a:lumOff val="70000"/>
                  </a:schemeClr>
                </a:gs>
              </a:gsLst>
              <a:lin ang="5400000" scaled="1"/>
            </a:gradFill>
          </a:ln>
        </p:spPr>
        <p:txBody>
          <a:bodyPr wrap="square" rtlCol="0">
            <a:spAutoFit/>
          </a:bodyPr>
          <a:lstStyle/>
          <a:p>
            <a:r>
              <a:rPr lang="it-IT" sz="1600" dirty="0">
                <a:latin typeface="Arial" panose="020B0604020202020204" pitchFamily="34" charset="0"/>
                <a:cs typeface="Arial" panose="020B0604020202020204" pitchFamily="34" charset="0"/>
              </a:rPr>
              <a:t>Siamo costretti a scorrere tutto l’array…e se l’array è grande?</a:t>
            </a:r>
          </a:p>
        </p:txBody>
      </p:sp>
      <p:sp>
        <p:nvSpPr>
          <p:cNvPr id="13" name="CasellaDiTesto 12">
            <a:extLst>
              <a:ext uri="{FF2B5EF4-FFF2-40B4-BE49-F238E27FC236}">
                <a16:creationId xmlns:a16="http://schemas.microsoft.com/office/drawing/2014/main" id="{991059FA-2042-C711-194A-A334FB408EE6}"/>
              </a:ext>
            </a:extLst>
          </p:cNvPr>
          <p:cNvSpPr txBox="1"/>
          <p:nvPr/>
        </p:nvSpPr>
        <p:spPr>
          <a:xfrm>
            <a:off x="838200" y="277915"/>
            <a:ext cx="4026040" cy="338554"/>
          </a:xfrm>
          <a:prstGeom prst="rect">
            <a:avLst/>
          </a:prstGeom>
          <a:noFill/>
        </p:spPr>
        <p:txBody>
          <a:bodyPr wrap="square" rtlCol="0">
            <a:spAutoFit/>
          </a:bodyPr>
          <a:lstStyle/>
          <a:p>
            <a:r>
              <a:rPr lang="it-IT" sz="1600" b="1" dirty="0">
                <a:solidFill>
                  <a:srgbClr val="1482AC"/>
                </a:solidFill>
                <a:latin typeface="Arial" panose="020B0604020202020204" pitchFamily="34" charset="0"/>
                <a:cs typeface="Arial" panose="020B0604020202020204" pitchFamily="34" charset="0"/>
              </a:rPr>
              <a:t>RICERCA SEQUENZIALE O LINEARE</a:t>
            </a:r>
          </a:p>
        </p:txBody>
      </p:sp>
      <p:cxnSp>
        <p:nvCxnSpPr>
          <p:cNvPr id="14" name="Connettore diritto 13">
            <a:extLst>
              <a:ext uri="{FF2B5EF4-FFF2-40B4-BE49-F238E27FC236}">
                <a16:creationId xmlns:a16="http://schemas.microsoft.com/office/drawing/2014/main" id="{5461E22A-02CB-431A-172B-8F70D914D931}"/>
              </a:ext>
            </a:extLst>
          </p:cNvPr>
          <p:cNvCxnSpPr/>
          <p:nvPr/>
        </p:nvCxnSpPr>
        <p:spPr>
          <a:xfrm>
            <a:off x="566057" y="691445"/>
            <a:ext cx="11059886" cy="0"/>
          </a:xfrm>
          <a:prstGeom prst="line">
            <a:avLst/>
          </a:prstGeom>
          <a:ln>
            <a:solidFill>
              <a:srgbClr val="1482AC"/>
            </a:solidFill>
          </a:ln>
        </p:spPr>
        <p:style>
          <a:lnRef idx="1">
            <a:schemeClr val="accent1"/>
          </a:lnRef>
          <a:fillRef idx="0">
            <a:schemeClr val="accent1"/>
          </a:fillRef>
          <a:effectRef idx="0">
            <a:schemeClr val="accent1"/>
          </a:effectRef>
          <a:fontRef idx="minor">
            <a:schemeClr val="tx1"/>
          </a:fontRef>
        </p:style>
      </p:cxnSp>
      <p:sp>
        <p:nvSpPr>
          <p:cNvPr id="19" name="Titolo 1">
            <a:extLst>
              <a:ext uri="{FF2B5EF4-FFF2-40B4-BE49-F238E27FC236}">
                <a16:creationId xmlns:a16="http://schemas.microsoft.com/office/drawing/2014/main" id="{868ED365-E637-5BAF-07EF-72C391F39B96}"/>
              </a:ext>
            </a:extLst>
          </p:cNvPr>
          <p:cNvSpPr txBox="1">
            <a:spLocks/>
          </p:cNvSpPr>
          <p:nvPr/>
        </p:nvSpPr>
        <p:spPr>
          <a:xfrm>
            <a:off x="867230" y="867368"/>
            <a:ext cx="3058502" cy="58536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1400" b="1" dirty="0">
                <a:latin typeface="Arial" panose="020B0604020202020204" pitchFamily="34" charset="0"/>
                <a:cs typeface="Arial" panose="020B0604020202020204" pitchFamily="34" charset="0"/>
              </a:rPr>
              <a:t>Algoritmo di ricerca sequenziale</a:t>
            </a:r>
          </a:p>
        </p:txBody>
      </p:sp>
    </p:spTree>
    <p:extLst>
      <p:ext uri="{BB962C8B-B14F-4D97-AF65-F5344CB8AC3E}">
        <p14:creationId xmlns:p14="http://schemas.microsoft.com/office/powerpoint/2010/main" val="7152924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sellaDiTesto 3">
            <a:extLst>
              <a:ext uri="{FF2B5EF4-FFF2-40B4-BE49-F238E27FC236}">
                <a16:creationId xmlns:a16="http://schemas.microsoft.com/office/drawing/2014/main" id="{7BE81B64-35D4-08AD-3A5B-95F05A4254BE}"/>
              </a:ext>
            </a:extLst>
          </p:cNvPr>
          <p:cNvSpPr txBox="1"/>
          <p:nvPr/>
        </p:nvSpPr>
        <p:spPr>
          <a:xfrm>
            <a:off x="803869" y="2762149"/>
            <a:ext cx="3597310" cy="307777"/>
          </a:xfrm>
          <a:prstGeom prst="rect">
            <a:avLst/>
          </a:prstGeom>
          <a:noFill/>
        </p:spPr>
        <p:txBody>
          <a:bodyPr wrap="square" rtlCol="0">
            <a:spAutoFit/>
          </a:bodyPr>
          <a:lstStyle/>
          <a:p>
            <a:r>
              <a:rPr lang="it-IT" sz="1400" b="1" dirty="0">
                <a:latin typeface="Arial" panose="020B0604020202020204" pitchFamily="34" charset="0"/>
                <a:cs typeface="Arial" panose="020B0604020202020204" pitchFamily="34" charset="0"/>
              </a:rPr>
              <a:t>Quale considerazione possiamo fare?</a:t>
            </a:r>
          </a:p>
        </p:txBody>
      </p:sp>
      <p:sp>
        <p:nvSpPr>
          <p:cNvPr id="5" name="CasellaDiTesto 4">
            <a:extLst>
              <a:ext uri="{FF2B5EF4-FFF2-40B4-BE49-F238E27FC236}">
                <a16:creationId xmlns:a16="http://schemas.microsoft.com/office/drawing/2014/main" id="{4061DA3E-32DF-5A86-2678-2C1D57414BB6}"/>
              </a:ext>
            </a:extLst>
          </p:cNvPr>
          <p:cNvSpPr txBox="1"/>
          <p:nvPr/>
        </p:nvSpPr>
        <p:spPr>
          <a:xfrm>
            <a:off x="803869" y="3001639"/>
            <a:ext cx="8873904" cy="2274149"/>
          </a:xfrm>
          <a:prstGeom prst="rect">
            <a:avLst/>
          </a:prstGeom>
          <a:noFill/>
        </p:spPr>
        <p:txBody>
          <a:bodyPr wrap="square" rtlCol="0">
            <a:spAutoFit/>
          </a:bodyPr>
          <a:lstStyle/>
          <a:p>
            <a:pPr>
              <a:lnSpc>
                <a:spcPct val="150000"/>
              </a:lnSpc>
            </a:pPr>
            <a:r>
              <a:rPr lang="it-IT" sz="1200" dirty="0">
                <a:latin typeface="Arial" panose="020B0604020202020204" pitchFamily="34" charset="0"/>
                <a:cs typeface="Arial" panose="020B0604020202020204" pitchFamily="34" charset="0"/>
              </a:rPr>
              <a:t>Con l’algoritmo di ricerca completa, la non esistenza del valore ricercato (uno dei casi peggiori) può essere dedotta solo dopo aver esaminato tutti gli elementi dell’array. In questa circostanza avere il </a:t>
            </a:r>
            <a:r>
              <a:rPr lang="it-IT" sz="1200" b="1" dirty="0">
                <a:latin typeface="Arial" panose="020B0604020202020204" pitchFamily="34" charset="0"/>
                <a:cs typeface="Arial" panose="020B0604020202020204" pitchFamily="34" charset="0"/>
              </a:rPr>
              <a:t>vettore ordinato </a:t>
            </a:r>
            <a:r>
              <a:rPr lang="it-IT" sz="1200" dirty="0">
                <a:latin typeface="Arial" panose="020B0604020202020204" pitchFamily="34" charset="0"/>
                <a:cs typeface="Arial" panose="020B0604020202020204" pitchFamily="34" charset="0"/>
              </a:rPr>
              <a:t>può aiutare: si scandiscono uno dopo l’altro gli elementi finché è verificata la </a:t>
            </a:r>
            <a:r>
              <a:rPr lang="it-IT" sz="1200" b="1" dirty="0">
                <a:latin typeface="Arial" panose="020B0604020202020204" pitchFamily="34" charset="0"/>
                <a:cs typeface="Arial" panose="020B0604020202020204" pitchFamily="34" charset="0"/>
              </a:rPr>
              <a:t>doppia condizione per cui questi sono minori o uguali al valore ricercato </a:t>
            </a:r>
            <a:r>
              <a:rPr lang="it-IT" sz="1200" dirty="0">
                <a:latin typeface="Arial" panose="020B0604020202020204" pitchFamily="34" charset="0"/>
                <a:cs typeface="Arial" panose="020B0604020202020204" pitchFamily="34" charset="0"/>
              </a:rPr>
              <a:t>(se l’array è ordinato in modo crescente, maggiori o uguali altrimenti) </a:t>
            </a:r>
            <a:r>
              <a:rPr lang="it-IT" sz="1200" b="1" dirty="0">
                <a:latin typeface="Arial" panose="020B0604020202020204" pitchFamily="34" charset="0"/>
                <a:cs typeface="Arial" panose="020B0604020202020204" pitchFamily="34" charset="0"/>
              </a:rPr>
              <a:t>e non si raggiunge la fine del vettore</a:t>
            </a:r>
            <a:r>
              <a:rPr lang="it-IT" sz="1200" dirty="0">
                <a:latin typeface="Arial" panose="020B0604020202020204" pitchFamily="34" charset="0"/>
                <a:cs typeface="Arial" panose="020B0604020202020204" pitchFamily="34" charset="0"/>
              </a:rPr>
              <a:t>. </a:t>
            </a:r>
          </a:p>
          <a:p>
            <a:pPr>
              <a:lnSpc>
                <a:spcPct val="150000"/>
              </a:lnSpc>
            </a:pPr>
            <a:r>
              <a:rPr lang="it-IT" sz="1200" dirty="0">
                <a:latin typeface="Arial" panose="020B0604020202020204" pitchFamily="34" charset="0"/>
                <a:cs typeface="Arial" panose="020B0604020202020204" pitchFamily="34" charset="0"/>
              </a:rPr>
              <a:t>Il procedimento termina con successo se si incontra un valore uguale a quello cercato.</a:t>
            </a:r>
          </a:p>
          <a:p>
            <a:pPr>
              <a:lnSpc>
                <a:spcPct val="150000"/>
              </a:lnSpc>
            </a:pPr>
            <a:r>
              <a:rPr lang="it-IT" sz="1200" dirty="0">
                <a:latin typeface="Arial" panose="020B0604020202020204" pitchFamily="34" charset="0"/>
                <a:cs typeface="Arial" panose="020B0604020202020204" pitchFamily="34" charset="0"/>
              </a:rPr>
              <a:t>Ad esempio se cerco 6, dopo la posizione 2, dove è memorizzato 5, troverò 7 che non è &lt;= 6, dunque posso concludere che l’elemento non c’è. Ma se ricerco 60 saremo costretti comunque a confrontare tutti gli elementi fino all’ultimo per scoprire che l’elemento cerato non c’è. Stessa cosa se ricerchiamo 59, dovremo comunque scorrere l’array fino all’ultimo.</a:t>
            </a:r>
          </a:p>
        </p:txBody>
      </p:sp>
      <p:sp>
        <p:nvSpPr>
          <p:cNvPr id="12" name="Titolo 1">
            <a:extLst>
              <a:ext uri="{FF2B5EF4-FFF2-40B4-BE49-F238E27FC236}">
                <a16:creationId xmlns:a16="http://schemas.microsoft.com/office/drawing/2014/main" id="{140A884E-9214-620E-7DC0-16620C8884F6}"/>
              </a:ext>
            </a:extLst>
          </p:cNvPr>
          <p:cNvSpPr>
            <a:spLocks noGrp="1"/>
          </p:cNvSpPr>
          <p:nvPr>
            <p:ph type="title"/>
          </p:nvPr>
        </p:nvSpPr>
        <p:spPr>
          <a:xfrm>
            <a:off x="803869" y="524551"/>
            <a:ext cx="5536641" cy="492199"/>
          </a:xfrm>
        </p:spPr>
        <p:txBody>
          <a:bodyPr>
            <a:normAutofit/>
          </a:bodyPr>
          <a:lstStyle/>
          <a:p>
            <a:r>
              <a:rPr lang="it-IT" sz="1400" b="1" dirty="0">
                <a:latin typeface="Arial" panose="020B0604020202020204" pitchFamily="34" charset="0"/>
                <a:cs typeface="Arial" panose="020B0604020202020204" pitchFamily="34" charset="0"/>
              </a:rPr>
              <a:t>La complessità di un algoritmo di ricerca sequenziale</a:t>
            </a:r>
          </a:p>
        </p:txBody>
      </p:sp>
      <p:sp>
        <p:nvSpPr>
          <p:cNvPr id="13" name="Segnaposto contenuto 2">
            <a:extLst>
              <a:ext uri="{FF2B5EF4-FFF2-40B4-BE49-F238E27FC236}">
                <a16:creationId xmlns:a16="http://schemas.microsoft.com/office/drawing/2014/main" id="{99389158-F118-308E-7055-9B9C8130B7B1}"/>
              </a:ext>
            </a:extLst>
          </p:cNvPr>
          <p:cNvSpPr>
            <a:spLocks noGrp="1"/>
          </p:cNvSpPr>
          <p:nvPr>
            <p:ph idx="1"/>
          </p:nvPr>
        </p:nvSpPr>
        <p:spPr>
          <a:xfrm>
            <a:off x="803869" y="920213"/>
            <a:ext cx="7276215" cy="1722191"/>
          </a:xfrm>
        </p:spPr>
        <p:txBody>
          <a:bodyPr>
            <a:noAutofit/>
          </a:bodyPr>
          <a:lstStyle/>
          <a:p>
            <a:pPr marL="0" indent="0">
              <a:lnSpc>
                <a:spcPct val="150000"/>
              </a:lnSpc>
              <a:spcBef>
                <a:spcPts val="300"/>
              </a:spcBef>
              <a:buNone/>
            </a:pPr>
            <a:r>
              <a:rPr lang="it-IT" sz="1200" dirty="0">
                <a:latin typeface="Arial" panose="020B0604020202020204" pitchFamily="34" charset="0"/>
                <a:cs typeface="Arial" panose="020B0604020202020204" pitchFamily="34" charset="0"/>
              </a:rPr>
              <a:t>Il costo dell’algoritmo</a:t>
            </a:r>
          </a:p>
          <a:p>
            <a:pPr>
              <a:lnSpc>
                <a:spcPct val="150000"/>
              </a:lnSpc>
              <a:spcBef>
                <a:spcPts val="300"/>
              </a:spcBef>
            </a:pPr>
            <a:r>
              <a:rPr lang="it-IT" sz="1200" dirty="0">
                <a:latin typeface="Arial" panose="020B0604020202020204" pitchFamily="34" charset="0"/>
                <a:cs typeface="Arial" panose="020B0604020202020204" pitchFamily="34" charset="0"/>
              </a:rPr>
              <a:t> si valuta in termini di risorse di calcolo (Tempo e spazio di memoria)</a:t>
            </a:r>
          </a:p>
          <a:p>
            <a:pPr>
              <a:lnSpc>
                <a:spcPct val="150000"/>
              </a:lnSpc>
              <a:spcBef>
                <a:spcPts val="300"/>
              </a:spcBef>
            </a:pPr>
            <a:r>
              <a:rPr lang="it-IT" sz="1200" dirty="0">
                <a:latin typeface="Arial" panose="020B0604020202020204" pitchFamily="34" charset="0"/>
                <a:cs typeface="Arial" panose="020B0604020202020204" pitchFamily="34" charset="0"/>
              </a:rPr>
              <a:t>si valuta nel caso peggiore</a:t>
            </a:r>
          </a:p>
          <a:p>
            <a:pPr>
              <a:lnSpc>
                <a:spcPct val="150000"/>
              </a:lnSpc>
              <a:spcBef>
                <a:spcPts val="300"/>
              </a:spcBef>
            </a:pPr>
            <a:r>
              <a:rPr lang="it-IT" sz="1200" dirty="0">
                <a:latin typeface="Arial" panose="020B0604020202020204" pitchFamily="34" charset="0"/>
                <a:cs typeface="Arial" panose="020B0604020202020204" pitchFamily="34" charset="0"/>
              </a:rPr>
              <a:t>Nel caso in esame dipende dalla dimensione dell’array, quindi dal numero di elementi che costituiscono l’array: se il vettore ha notevoli dimensioni l’algoritmo è «</a:t>
            </a:r>
            <a:r>
              <a:rPr lang="it-IT" sz="1200" dirty="0" err="1">
                <a:latin typeface="Arial" panose="020B0604020202020204" pitchFamily="34" charset="0"/>
                <a:cs typeface="Arial" panose="020B0604020202020204" pitchFamily="34" charset="0"/>
              </a:rPr>
              <a:t>computazionalmente</a:t>
            </a:r>
            <a:r>
              <a:rPr lang="it-IT" sz="1200" dirty="0">
                <a:latin typeface="Arial" panose="020B0604020202020204" pitchFamily="34" charset="0"/>
                <a:cs typeface="Arial" panose="020B0604020202020204" pitchFamily="34" charset="0"/>
              </a:rPr>
              <a:t> costoso», in particolare se l’algoritmo deve essere applicato in maniera ripetitiva per valori diversi.</a:t>
            </a:r>
          </a:p>
        </p:txBody>
      </p:sp>
      <p:pic>
        <p:nvPicPr>
          <p:cNvPr id="15" name="Immagine 14">
            <a:extLst>
              <a:ext uri="{FF2B5EF4-FFF2-40B4-BE49-F238E27FC236}">
                <a16:creationId xmlns:a16="http://schemas.microsoft.com/office/drawing/2014/main" id="{23158831-1B35-8A5E-0137-58E64BD7F59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31039" y="5274213"/>
            <a:ext cx="5081954" cy="1490707"/>
          </a:xfrm>
          <a:prstGeom prst="rect">
            <a:avLst/>
          </a:prstGeom>
        </p:spPr>
      </p:pic>
      <p:sp>
        <p:nvSpPr>
          <p:cNvPr id="17" name="CasellaDiTesto 16">
            <a:extLst>
              <a:ext uri="{FF2B5EF4-FFF2-40B4-BE49-F238E27FC236}">
                <a16:creationId xmlns:a16="http://schemas.microsoft.com/office/drawing/2014/main" id="{D55A45A6-8CF8-BFFE-9804-874E2468A60A}"/>
              </a:ext>
            </a:extLst>
          </p:cNvPr>
          <p:cNvSpPr txBox="1"/>
          <p:nvPr/>
        </p:nvSpPr>
        <p:spPr>
          <a:xfrm>
            <a:off x="1179007" y="5434790"/>
            <a:ext cx="4009292" cy="1169551"/>
          </a:xfrm>
          <a:prstGeom prst="rect">
            <a:avLst/>
          </a:prstGeom>
          <a:pattFill prst="trellis">
            <a:fgClr>
              <a:srgbClr val="FFFFCC"/>
            </a:fgClr>
            <a:bgClr>
              <a:schemeClr val="bg1"/>
            </a:bgClr>
          </a:pattFill>
          <a:ln>
            <a:solidFill>
              <a:srgbClr val="FFFF00"/>
            </a:solidFill>
          </a:ln>
        </p:spPr>
        <p:txBody>
          <a:bodyPr wrap="square" rtlCol="0">
            <a:spAutoFit/>
          </a:bodyPr>
          <a:lstStyle/>
          <a:p>
            <a:r>
              <a:rPr lang="it-IT" sz="1400" b="1" dirty="0">
                <a:latin typeface="Bradley Hand ITC" panose="03070402050302030203" pitchFamily="66" charset="0"/>
              </a:rPr>
              <a:t>L’ANIMAZIONE, ANCORA UNA VOLTA, AIUTERA’ A DARE UN «SENSO» ALLA SPIEGAZIONE TEORICA</a:t>
            </a:r>
          </a:p>
          <a:p>
            <a:r>
              <a:rPr lang="it-IT" sz="1400" b="1" dirty="0">
                <a:latin typeface="Bradley Hand ITC" panose="03070402050302030203" pitchFamily="66" charset="0"/>
              </a:rPr>
              <a:t>DI NUOVO CATTURANDO L’ATTENZIONE DEI RAGAZZI </a:t>
            </a:r>
          </a:p>
        </p:txBody>
      </p:sp>
      <p:cxnSp>
        <p:nvCxnSpPr>
          <p:cNvPr id="18" name="Connettore diritto 17">
            <a:extLst>
              <a:ext uri="{FF2B5EF4-FFF2-40B4-BE49-F238E27FC236}">
                <a16:creationId xmlns:a16="http://schemas.microsoft.com/office/drawing/2014/main" id="{A4F11EDB-BB97-0E0A-DA53-96C63A58463F}"/>
              </a:ext>
            </a:extLst>
          </p:cNvPr>
          <p:cNvCxnSpPr/>
          <p:nvPr/>
        </p:nvCxnSpPr>
        <p:spPr>
          <a:xfrm>
            <a:off x="566057" y="550775"/>
            <a:ext cx="11059886" cy="0"/>
          </a:xfrm>
          <a:prstGeom prst="line">
            <a:avLst/>
          </a:prstGeom>
          <a:ln>
            <a:solidFill>
              <a:srgbClr val="1482AC"/>
            </a:solidFill>
          </a:ln>
        </p:spPr>
        <p:style>
          <a:lnRef idx="1">
            <a:schemeClr val="accent1"/>
          </a:lnRef>
          <a:fillRef idx="0">
            <a:schemeClr val="accent1"/>
          </a:fillRef>
          <a:effectRef idx="0">
            <a:schemeClr val="accent1"/>
          </a:effectRef>
          <a:fontRef idx="minor">
            <a:schemeClr val="tx1"/>
          </a:fontRef>
        </p:style>
      </p:cxnSp>
      <p:sp>
        <p:nvSpPr>
          <p:cNvPr id="19" name="CasellaDiTesto 18">
            <a:extLst>
              <a:ext uri="{FF2B5EF4-FFF2-40B4-BE49-F238E27FC236}">
                <a16:creationId xmlns:a16="http://schemas.microsoft.com/office/drawing/2014/main" id="{7ACB2A13-57F2-2B86-86B3-B8B83EEBEA68}"/>
              </a:ext>
            </a:extLst>
          </p:cNvPr>
          <p:cNvSpPr txBox="1"/>
          <p:nvPr/>
        </p:nvSpPr>
        <p:spPr>
          <a:xfrm>
            <a:off x="583258" y="226006"/>
            <a:ext cx="4026040" cy="338554"/>
          </a:xfrm>
          <a:prstGeom prst="rect">
            <a:avLst/>
          </a:prstGeom>
          <a:noFill/>
        </p:spPr>
        <p:txBody>
          <a:bodyPr wrap="square" rtlCol="0">
            <a:spAutoFit/>
          </a:bodyPr>
          <a:lstStyle/>
          <a:p>
            <a:r>
              <a:rPr lang="it-IT" sz="1600" b="1" dirty="0">
                <a:solidFill>
                  <a:srgbClr val="1482AC"/>
                </a:solidFill>
                <a:latin typeface="Arial" panose="020B0604020202020204" pitchFamily="34" charset="0"/>
                <a:cs typeface="Arial" panose="020B0604020202020204" pitchFamily="34" charset="0"/>
              </a:rPr>
              <a:t>RICERCA SEQUENZIALE O LINEARE</a:t>
            </a:r>
          </a:p>
        </p:txBody>
      </p:sp>
      <p:sp>
        <p:nvSpPr>
          <p:cNvPr id="21" name="CasellaDiTesto 20">
            <a:extLst>
              <a:ext uri="{FF2B5EF4-FFF2-40B4-BE49-F238E27FC236}">
                <a16:creationId xmlns:a16="http://schemas.microsoft.com/office/drawing/2014/main" id="{EF3611DA-B347-B5BD-7958-C2417505FA94}"/>
              </a:ext>
            </a:extLst>
          </p:cNvPr>
          <p:cNvSpPr txBox="1"/>
          <p:nvPr/>
        </p:nvSpPr>
        <p:spPr>
          <a:xfrm>
            <a:off x="8209502" y="745951"/>
            <a:ext cx="3743011" cy="1815882"/>
          </a:xfrm>
          <a:prstGeom prst="rect">
            <a:avLst/>
          </a:prstGeom>
          <a:pattFill prst="trellis">
            <a:fgClr>
              <a:srgbClr val="FFFFCC"/>
            </a:fgClr>
            <a:bgClr>
              <a:schemeClr val="bg1"/>
            </a:bgClr>
          </a:pattFill>
          <a:ln>
            <a:solidFill>
              <a:srgbClr val="FFFF00"/>
            </a:solidFill>
          </a:ln>
        </p:spPr>
        <p:txBody>
          <a:bodyPr wrap="square" rtlCol="0">
            <a:spAutoFit/>
          </a:bodyPr>
          <a:lstStyle/>
          <a:p>
            <a:r>
              <a:rPr lang="it-IT" sz="1400" b="1" dirty="0">
                <a:latin typeface="Bradley Hand ITC" panose="03070402050302030203" pitchFamily="66" charset="0"/>
              </a:rPr>
              <a:t>COMINCIO A INTRODURRE IL CONCETTO DI COMPLESSITA’ PER FAR FAMILIARIZZARE I RAGAZZI CON IL CONCETTO DI COSTO COMPUTAZIONALE:  </a:t>
            </a:r>
          </a:p>
          <a:p>
            <a:r>
              <a:rPr lang="it-IT" sz="1400" b="1" dirty="0">
                <a:latin typeface="Bradley Hand ITC" panose="03070402050302030203" pitchFamily="66" charset="0"/>
              </a:rPr>
              <a:t>ALL'AUMENTARE DEL NOSTRO INPUT, QUANTO AUMENTA LA SPESA COMPUTAZIONALE DEL NOSTRO ALGORITMO</a:t>
            </a:r>
          </a:p>
        </p:txBody>
      </p:sp>
    </p:spTree>
    <p:extLst>
      <p:ext uri="{BB962C8B-B14F-4D97-AF65-F5344CB8AC3E}">
        <p14:creationId xmlns:p14="http://schemas.microsoft.com/office/powerpoint/2010/main" val="31040821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sellaDiTesto 3">
            <a:extLst>
              <a:ext uri="{FF2B5EF4-FFF2-40B4-BE49-F238E27FC236}">
                <a16:creationId xmlns:a16="http://schemas.microsoft.com/office/drawing/2014/main" id="{EDAEDB36-E16E-23F3-98CF-C4EE250EFE00}"/>
              </a:ext>
            </a:extLst>
          </p:cNvPr>
          <p:cNvSpPr txBox="1"/>
          <p:nvPr/>
        </p:nvSpPr>
        <p:spPr>
          <a:xfrm>
            <a:off x="823790" y="1218800"/>
            <a:ext cx="2899788" cy="3284041"/>
          </a:xfrm>
          <a:prstGeom prst="rect">
            <a:avLst/>
          </a:prstGeom>
          <a:noFill/>
        </p:spPr>
        <p:txBody>
          <a:bodyPr wrap="square" rtlCol="0">
            <a:spAutoFit/>
          </a:bodyPr>
          <a:lstStyle/>
          <a:p>
            <a:pPr>
              <a:lnSpc>
                <a:spcPct val="150000"/>
              </a:lnSpc>
            </a:pPr>
            <a:r>
              <a:rPr lang="it-IT" sz="1400" b="1" dirty="0" err="1">
                <a:latin typeface="Arial" panose="020B0604020202020204" pitchFamily="34" charset="0"/>
                <a:cs typeface="Arial" panose="020B0604020202020204" pitchFamily="34" charset="0"/>
              </a:rPr>
              <a:t>int</a:t>
            </a:r>
            <a:r>
              <a:rPr lang="it-IT" sz="1400" dirty="0">
                <a:latin typeface="Arial" panose="020B0604020202020204" pitchFamily="34" charset="0"/>
                <a:cs typeface="Arial" panose="020B0604020202020204" pitchFamily="34" charset="0"/>
              </a:rPr>
              <a:t> ricerca_2 (</a:t>
            </a:r>
            <a:r>
              <a:rPr lang="it-IT" sz="1400" dirty="0" err="1">
                <a:latin typeface="Arial" panose="020B0604020202020204" pitchFamily="34" charset="0"/>
                <a:cs typeface="Arial" panose="020B0604020202020204" pitchFamily="34" charset="0"/>
              </a:rPr>
              <a:t>int</a:t>
            </a:r>
            <a:r>
              <a:rPr lang="it-IT" sz="1400" dirty="0">
                <a:latin typeface="Arial" panose="020B0604020202020204" pitchFamily="34" charset="0"/>
                <a:cs typeface="Arial" panose="020B0604020202020204" pitchFamily="34" charset="0"/>
              </a:rPr>
              <a:t> v[ ], </a:t>
            </a:r>
            <a:r>
              <a:rPr lang="it-IT" sz="1400" dirty="0" err="1">
                <a:latin typeface="Arial" panose="020B0604020202020204" pitchFamily="34" charset="0"/>
                <a:cs typeface="Arial" panose="020B0604020202020204" pitchFamily="34" charset="0"/>
              </a:rPr>
              <a:t>int</a:t>
            </a:r>
            <a:r>
              <a:rPr lang="it-IT" sz="1400" dirty="0">
                <a:latin typeface="Arial" panose="020B0604020202020204" pitchFamily="34" charset="0"/>
                <a:cs typeface="Arial" panose="020B0604020202020204" pitchFamily="34" charset="0"/>
              </a:rPr>
              <a:t> size, </a:t>
            </a:r>
            <a:r>
              <a:rPr lang="it-IT" sz="1400" dirty="0" err="1">
                <a:latin typeface="Arial" panose="020B0604020202020204" pitchFamily="34" charset="0"/>
                <a:cs typeface="Arial" panose="020B0604020202020204" pitchFamily="34" charset="0"/>
              </a:rPr>
              <a:t>int</a:t>
            </a:r>
            <a:r>
              <a:rPr lang="it-IT" sz="1400" dirty="0">
                <a:latin typeface="Arial" panose="020B0604020202020204" pitchFamily="34" charset="0"/>
                <a:cs typeface="Arial" panose="020B0604020202020204" pitchFamily="34" charset="0"/>
              </a:rPr>
              <a:t> k) </a:t>
            </a:r>
            <a:r>
              <a:rPr lang="it-IT" sz="1400" b="0" i="0" dirty="0">
                <a:solidFill>
                  <a:srgbClr val="1F1F1F"/>
                </a:solidFill>
                <a:effectLst/>
                <a:highlight>
                  <a:srgbClr val="FFFFFF"/>
                </a:highlight>
                <a:latin typeface="Arial" panose="020B0604020202020204" pitchFamily="34" charset="0"/>
                <a:cs typeface="Arial" panose="020B0604020202020204" pitchFamily="34" charset="0"/>
              </a:rPr>
              <a:t>{</a:t>
            </a:r>
            <a:r>
              <a:rPr lang="it-IT" sz="1400" b="0" i="0" dirty="0">
                <a:solidFill>
                  <a:srgbClr val="1F1F1F"/>
                </a:solidFill>
                <a:effectLst/>
                <a:highlight>
                  <a:srgbClr val="FFFFFF"/>
                </a:highlight>
                <a:latin typeface="Google Sans"/>
              </a:rPr>
              <a:t> </a:t>
            </a:r>
            <a:endParaRPr lang="it-IT" sz="1400" dirty="0">
              <a:latin typeface="Arial" panose="020B0604020202020204" pitchFamily="34" charset="0"/>
              <a:cs typeface="Arial" panose="020B0604020202020204" pitchFamily="34" charset="0"/>
            </a:endParaRPr>
          </a:p>
          <a:p>
            <a:pPr>
              <a:lnSpc>
                <a:spcPct val="150000"/>
              </a:lnSpc>
            </a:pPr>
            <a:r>
              <a:rPr lang="it-IT" sz="1400" dirty="0">
                <a:latin typeface="Arial" panose="020B0604020202020204" pitchFamily="34" charset="0"/>
                <a:cs typeface="Arial" panose="020B0604020202020204" pitchFamily="34" charset="0"/>
              </a:rPr>
              <a:t>      </a:t>
            </a:r>
            <a:r>
              <a:rPr lang="it-IT" sz="1400" b="1" dirty="0" err="1">
                <a:latin typeface="Arial" panose="020B0604020202020204" pitchFamily="34" charset="0"/>
                <a:cs typeface="Arial" panose="020B0604020202020204" pitchFamily="34" charset="0"/>
              </a:rPr>
              <a:t>int</a:t>
            </a:r>
            <a:r>
              <a:rPr lang="it-IT" sz="1400" dirty="0">
                <a:latin typeface="Arial" panose="020B0604020202020204" pitchFamily="34" charset="0"/>
                <a:cs typeface="Arial" panose="020B0604020202020204" pitchFamily="34" charset="0"/>
              </a:rPr>
              <a:t> i=0;</a:t>
            </a:r>
          </a:p>
          <a:p>
            <a:pPr>
              <a:lnSpc>
                <a:spcPct val="150000"/>
              </a:lnSpc>
            </a:pPr>
            <a:r>
              <a:rPr lang="it-IT" sz="1400" b="1" dirty="0">
                <a:latin typeface="Arial" panose="020B0604020202020204" pitchFamily="34" charset="0"/>
                <a:cs typeface="Arial" panose="020B0604020202020204" pitchFamily="34" charset="0"/>
              </a:rPr>
              <a:t>  </a:t>
            </a:r>
            <a:r>
              <a:rPr lang="it-IT" sz="1400" b="1" dirty="0" err="1">
                <a:latin typeface="Arial" panose="020B0604020202020204" pitchFamily="34" charset="0"/>
                <a:cs typeface="Arial" panose="020B0604020202020204" pitchFamily="34" charset="0"/>
              </a:rPr>
              <a:t>while</a:t>
            </a:r>
            <a:r>
              <a:rPr lang="it-IT" sz="1400" dirty="0">
                <a:latin typeface="Arial" panose="020B0604020202020204" pitchFamily="34" charset="0"/>
                <a:cs typeface="Arial" panose="020B0604020202020204" pitchFamily="34" charset="0"/>
              </a:rPr>
              <a:t> (  ( i&lt;size) &amp;&amp; (v[i] &lt;= k) ) </a:t>
            </a:r>
            <a:r>
              <a:rPr lang="it-IT" sz="1400" b="0" i="0" dirty="0">
                <a:solidFill>
                  <a:srgbClr val="1F1F1F"/>
                </a:solidFill>
                <a:effectLst/>
                <a:highlight>
                  <a:srgbClr val="FFFFFF"/>
                </a:highlight>
                <a:latin typeface="Arial" panose="020B0604020202020204" pitchFamily="34" charset="0"/>
                <a:cs typeface="Arial" panose="020B0604020202020204" pitchFamily="34" charset="0"/>
              </a:rPr>
              <a:t>{</a:t>
            </a:r>
          </a:p>
          <a:p>
            <a:pPr>
              <a:lnSpc>
                <a:spcPct val="150000"/>
              </a:lnSpc>
            </a:pPr>
            <a:r>
              <a:rPr lang="it-IT" sz="1400" dirty="0">
                <a:solidFill>
                  <a:srgbClr val="1F1F1F"/>
                </a:solidFill>
                <a:highlight>
                  <a:srgbClr val="FFFFFF"/>
                </a:highlight>
                <a:latin typeface="Arial" panose="020B0604020202020204" pitchFamily="34" charset="0"/>
                <a:cs typeface="Arial" panose="020B0604020202020204" pitchFamily="34" charset="0"/>
              </a:rPr>
              <a:t>            </a:t>
            </a:r>
            <a:r>
              <a:rPr lang="it-IT" sz="1400" b="1" dirty="0" err="1">
                <a:latin typeface="Arial" panose="020B0604020202020204" pitchFamily="34" charset="0"/>
                <a:cs typeface="Arial" panose="020B0604020202020204" pitchFamily="34" charset="0"/>
              </a:rPr>
              <a:t>if</a:t>
            </a:r>
            <a:r>
              <a:rPr lang="it-IT" sz="1400" dirty="0">
                <a:latin typeface="Arial" panose="020B0604020202020204" pitchFamily="34" charset="0"/>
                <a:cs typeface="Arial" panose="020B0604020202020204" pitchFamily="34" charset="0"/>
              </a:rPr>
              <a:t> (v[i] == k) </a:t>
            </a:r>
          </a:p>
          <a:p>
            <a:pPr>
              <a:lnSpc>
                <a:spcPct val="150000"/>
              </a:lnSpc>
            </a:pPr>
            <a:r>
              <a:rPr lang="it-IT" sz="1400" b="1" dirty="0">
                <a:latin typeface="Arial" panose="020B0604020202020204" pitchFamily="34" charset="0"/>
                <a:cs typeface="Arial" panose="020B0604020202020204" pitchFamily="34" charset="0"/>
              </a:rPr>
              <a:t>                 </a:t>
            </a:r>
            <a:r>
              <a:rPr lang="it-IT" sz="1400" b="1" dirty="0" err="1">
                <a:latin typeface="Arial" panose="020B0604020202020204" pitchFamily="34" charset="0"/>
                <a:cs typeface="Arial" panose="020B0604020202020204" pitchFamily="34" charset="0"/>
              </a:rPr>
              <a:t>return</a:t>
            </a:r>
            <a:r>
              <a:rPr lang="it-IT" sz="1400" dirty="0">
                <a:latin typeface="Arial" panose="020B0604020202020204" pitchFamily="34" charset="0"/>
                <a:cs typeface="Arial" panose="020B0604020202020204" pitchFamily="34" charset="0"/>
              </a:rPr>
              <a:t> i;</a:t>
            </a:r>
          </a:p>
          <a:p>
            <a:pPr>
              <a:lnSpc>
                <a:spcPct val="150000"/>
              </a:lnSpc>
            </a:pPr>
            <a:r>
              <a:rPr lang="it-IT" sz="1400" dirty="0">
                <a:solidFill>
                  <a:srgbClr val="1F1F1F"/>
                </a:solidFill>
                <a:highlight>
                  <a:srgbClr val="FFFFFF"/>
                </a:highlight>
                <a:latin typeface="Arial" panose="020B0604020202020204" pitchFamily="34" charset="0"/>
                <a:cs typeface="Arial" panose="020B0604020202020204" pitchFamily="34" charset="0"/>
              </a:rPr>
              <a:t>             i++;</a:t>
            </a:r>
          </a:p>
          <a:p>
            <a:pPr>
              <a:lnSpc>
                <a:spcPct val="150000"/>
              </a:lnSpc>
            </a:pPr>
            <a:r>
              <a:rPr lang="it-IT" sz="1400" dirty="0">
                <a:solidFill>
                  <a:srgbClr val="1F1F1F"/>
                </a:solidFill>
                <a:highlight>
                  <a:srgbClr val="FFFFFF"/>
                </a:highlight>
                <a:latin typeface="Arial" panose="020B0604020202020204" pitchFamily="34" charset="0"/>
                <a:cs typeface="Arial" panose="020B0604020202020204" pitchFamily="34" charset="0"/>
              </a:rPr>
              <a:t>       }</a:t>
            </a:r>
          </a:p>
          <a:p>
            <a:pPr>
              <a:lnSpc>
                <a:spcPct val="150000"/>
              </a:lnSpc>
            </a:pPr>
            <a:r>
              <a:rPr lang="it-IT" sz="1400" b="1" dirty="0" err="1">
                <a:latin typeface="Arial" panose="020B0604020202020204" pitchFamily="34" charset="0"/>
                <a:cs typeface="Arial" panose="020B0604020202020204" pitchFamily="34" charset="0"/>
              </a:rPr>
              <a:t>return</a:t>
            </a:r>
            <a:r>
              <a:rPr lang="it-IT" sz="1400" dirty="0">
                <a:latin typeface="Arial" panose="020B0604020202020204" pitchFamily="34" charset="0"/>
                <a:cs typeface="Arial" panose="020B0604020202020204" pitchFamily="34" charset="0"/>
              </a:rPr>
              <a:t> -1; //elemento non trovato</a:t>
            </a:r>
          </a:p>
          <a:p>
            <a:pPr>
              <a:lnSpc>
                <a:spcPct val="150000"/>
              </a:lnSpc>
            </a:pPr>
            <a:r>
              <a:rPr lang="it-IT" sz="1400" dirty="0">
                <a:solidFill>
                  <a:srgbClr val="1F1F1F"/>
                </a:solidFill>
                <a:highlight>
                  <a:srgbClr val="FFFFFF"/>
                </a:highlight>
                <a:latin typeface="Arial" panose="020B0604020202020204" pitchFamily="34" charset="0"/>
                <a:cs typeface="Arial" panose="020B0604020202020204" pitchFamily="34" charset="0"/>
              </a:rPr>
              <a:t>}</a:t>
            </a:r>
          </a:p>
        </p:txBody>
      </p:sp>
      <p:sp>
        <p:nvSpPr>
          <p:cNvPr id="5" name="Titolo 1">
            <a:extLst>
              <a:ext uri="{FF2B5EF4-FFF2-40B4-BE49-F238E27FC236}">
                <a16:creationId xmlns:a16="http://schemas.microsoft.com/office/drawing/2014/main" id="{1DFCC158-30C3-C641-E105-AD6D4CF34583}"/>
              </a:ext>
            </a:extLst>
          </p:cNvPr>
          <p:cNvSpPr txBox="1">
            <a:spLocks/>
          </p:cNvSpPr>
          <p:nvPr/>
        </p:nvSpPr>
        <p:spPr>
          <a:xfrm>
            <a:off x="566057" y="559362"/>
            <a:ext cx="9582778" cy="58536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1400" b="1" dirty="0">
                <a:latin typeface="Arial" panose="020B0604020202020204" pitchFamily="34" charset="0"/>
                <a:cs typeface="Arial" panose="020B0604020202020204" pitchFamily="34" charset="0"/>
              </a:rPr>
              <a:t>Algoritmo di ricerca sequenziale con la doppia condizione nel caso di array ordinato in maniera crescente</a:t>
            </a:r>
          </a:p>
        </p:txBody>
      </p:sp>
      <p:sp>
        <p:nvSpPr>
          <p:cNvPr id="6" name="CasellaDiTesto 5">
            <a:extLst>
              <a:ext uri="{FF2B5EF4-FFF2-40B4-BE49-F238E27FC236}">
                <a16:creationId xmlns:a16="http://schemas.microsoft.com/office/drawing/2014/main" id="{0DE61B12-0833-F01E-ACA5-3E6D6A784301}"/>
              </a:ext>
            </a:extLst>
          </p:cNvPr>
          <p:cNvSpPr txBox="1"/>
          <p:nvPr/>
        </p:nvSpPr>
        <p:spPr>
          <a:xfrm>
            <a:off x="4662434" y="1527517"/>
            <a:ext cx="5908431" cy="2314544"/>
          </a:xfrm>
          <a:prstGeom prst="rect">
            <a:avLst/>
          </a:prstGeom>
          <a:noFill/>
          <a:ln w="38100">
            <a:gradFill>
              <a:gsLst>
                <a:gs pos="0">
                  <a:schemeClr val="accent1">
                    <a:lumMod val="20000"/>
                    <a:lumOff val="80000"/>
                  </a:schemeClr>
                </a:gs>
                <a:gs pos="27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txBody>
          <a:bodyPr wrap="square" rtlCol="0">
            <a:spAutoFit/>
          </a:bodyPr>
          <a:lstStyle/>
          <a:p>
            <a:pPr>
              <a:lnSpc>
                <a:spcPct val="150000"/>
              </a:lnSpc>
            </a:pPr>
            <a:r>
              <a:rPr lang="it-IT" sz="1400" dirty="0">
                <a:latin typeface="Arial" panose="020B0604020202020204" pitchFamily="34" charset="0"/>
                <a:cs typeface="Arial" panose="020B0604020202020204" pitchFamily="34" charset="0"/>
              </a:rPr>
              <a:t>Il costrutto </a:t>
            </a:r>
            <a:r>
              <a:rPr lang="it-IT" sz="1400" b="1" dirty="0" err="1">
                <a:latin typeface="Arial" panose="020B0604020202020204" pitchFamily="34" charset="0"/>
                <a:cs typeface="Arial" panose="020B0604020202020204" pitchFamily="34" charset="0"/>
              </a:rPr>
              <a:t>while</a:t>
            </a:r>
            <a:r>
              <a:rPr lang="it-IT" sz="1400" dirty="0">
                <a:latin typeface="Arial" panose="020B0604020202020204" pitchFamily="34" charset="0"/>
                <a:cs typeface="Arial" panose="020B0604020202020204" pitchFamily="34" charset="0"/>
              </a:rPr>
              <a:t> fa avanzare il ciclo solo nel caso non si sia ancora raggiunta la fine del vettore e l’elemento corrente del vettore risulta &lt; = del valore cercato </a:t>
            </a:r>
            <a:r>
              <a:rPr lang="it-IT" sz="1400" i="1" dirty="0">
                <a:latin typeface="Arial" panose="020B0604020202020204" pitchFamily="34" charset="0"/>
                <a:cs typeface="Arial" panose="020B0604020202020204" pitchFamily="34" charset="0"/>
              </a:rPr>
              <a:t>k.</a:t>
            </a:r>
          </a:p>
          <a:p>
            <a:pPr>
              <a:lnSpc>
                <a:spcPct val="150000"/>
              </a:lnSpc>
            </a:pPr>
            <a:endParaRPr lang="it-IT" sz="1400" dirty="0">
              <a:latin typeface="Arial" panose="020B0604020202020204" pitchFamily="34" charset="0"/>
              <a:cs typeface="Arial" panose="020B0604020202020204" pitchFamily="34" charset="0"/>
            </a:endParaRPr>
          </a:p>
          <a:p>
            <a:pPr>
              <a:lnSpc>
                <a:spcPct val="150000"/>
              </a:lnSpc>
            </a:pPr>
            <a:r>
              <a:rPr lang="it-IT" sz="1400" dirty="0">
                <a:latin typeface="Arial" panose="020B0604020202020204" pitchFamily="34" charset="0"/>
                <a:cs typeface="Arial" panose="020B0604020202020204" pitchFamily="34" charset="0"/>
              </a:rPr>
              <a:t>In altre parole, supponendo </a:t>
            </a:r>
            <a:r>
              <a:rPr lang="it-IT" sz="1400" i="1" dirty="0">
                <a:latin typeface="Arial" panose="020B0604020202020204" pitchFamily="34" charset="0"/>
                <a:cs typeface="Arial" panose="020B0604020202020204" pitchFamily="34" charset="0"/>
              </a:rPr>
              <a:t>k</a:t>
            </a:r>
            <a:r>
              <a:rPr lang="it-IT" sz="1400" dirty="0">
                <a:latin typeface="Arial" panose="020B0604020202020204" pitchFamily="34" charset="0"/>
                <a:cs typeface="Arial" panose="020B0604020202020204" pitchFamily="34" charset="0"/>
              </a:rPr>
              <a:t>=37 (come nell’animazione)  se </a:t>
            </a:r>
            <a:r>
              <a:rPr lang="it-IT" sz="1400" i="1" dirty="0">
                <a:latin typeface="Arial" panose="020B0604020202020204" pitchFamily="34" charset="0"/>
                <a:cs typeface="Arial" panose="020B0604020202020204" pitchFamily="34" charset="0"/>
              </a:rPr>
              <a:t>v[i] </a:t>
            </a:r>
            <a:r>
              <a:rPr lang="it-IT" sz="1400" dirty="0">
                <a:latin typeface="Arial" panose="020B0604020202020204" pitchFamily="34" charset="0"/>
                <a:cs typeface="Arial" panose="020B0604020202020204" pitchFamily="34" charset="0"/>
              </a:rPr>
              <a:t>è uguale  a 41, essendo il vettore ordinato da questo punto in poi, di sicuro non potrà esservi un elemento uguale a </a:t>
            </a:r>
            <a:r>
              <a:rPr lang="it-IT" sz="1400" i="1" dirty="0">
                <a:latin typeface="Arial" panose="020B0604020202020204" pitchFamily="34" charset="0"/>
                <a:cs typeface="Arial" panose="020B0604020202020204" pitchFamily="34" charset="0"/>
              </a:rPr>
              <a:t>k</a:t>
            </a:r>
            <a:r>
              <a:rPr lang="it-IT" sz="1400" dirty="0">
                <a:latin typeface="Arial" panose="020B0604020202020204" pitchFamily="34" charset="0"/>
                <a:cs typeface="Arial" panose="020B0604020202020204" pitchFamily="34" charset="0"/>
              </a:rPr>
              <a:t>.</a:t>
            </a:r>
          </a:p>
        </p:txBody>
      </p:sp>
      <p:sp>
        <p:nvSpPr>
          <p:cNvPr id="7" name="Rettangolo con angoli arrotondati 6">
            <a:extLst>
              <a:ext uri="{FF2B5EF4-FFF2-40B4-BE49-F238E27FC236}">
                <a16:creationId xmlns:a16="http://schemas.microsoft.com/office/drawing/2014/main" id="{F74A94C5-B05C-D7E2-794F-4B479B7E7B95}"/>
              </a:ext>
            </a:extLst>
          </p:cNvPr>
          <p:cNvSpPr/>
          <p:nvPr/>
        </p:nvSpPr>
        <p:spPr>
          <a:xfrm>
            <a:off x="1600529" y="2220578"/>
            <a:ext cx="1768510" cy="362131"/>
          </a:xfrm>
          <a:prstGeom prst="roundRect">
            <a:avLst/>
          </a:prstGeom>
          <a:no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8" name="Immagine 7">
            <a:extLst>
              <a:ext uri="{FF2B5EF4-FFF2-40B4-BE49-F238E27FC236}">
                <a16:creationId xmlns:a16="http://schemas.microsoft.com/office/drawing/2014/main" id="{F14BF0D9-66AF-67F0-213D-64A2E978D3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3790" y="4403697"/>
            <a:ext cx="5546865" cy="1627080"/>
          </a:xfrm>
          <a:prstGeom prst="rect">
            <a:avLst/>
          </a:prstGeom>
        </p:spPr>
      </p:pic>
      <p:sp>
        <p:nvSpPr>
          <p:cNvPr id="9" name="CasellaDiTesto 8">
            <a:extLst>
              <a:ext uri="{FF2B5EF4-FFF2-40B4-BE49-F238E27FC236}">
                <a16:creationId xmlns:a16="http://schemas.microsoft.com/office/drawing/2014/main" id="{072843B4-C723-01D9-1956-6611D92F5402}"/>
              </a:ext>
            </a:extLst>
          </p:cNvPr>
          <p:cNvSpPr txBox="1"/>
          <p:nvPr/>
        </p:nvSpPr>
        <p:spPr>
          <a:xfrm>
            <a:off x="7003701" y="4582548"/>
            <a:ext cx="4009292" cy="738664"/>
          </a:xfrm>
          <a:prstGeom prst="rect">
            <a:avLst/>
          </a:prstGeom>
          <a:pattFill prst="trellis">
            <a:fgClr>
              <a:srgbClr val="FFFFCC"/>
            </a:fgClr>
            <a:bgClr>
              <a:schemeClr val="bg1"/>
            </a:bgClr>
          </a:pattFill>
          <a:ln>
            <a:solidFill>
              <a:srgbClr val="FFFF00"/>
            </a:solidFill>
          </a:ln>
        </p:spPr>
        <p:txBody>
          <a:bodyPr wrap="square" rtlCol="0">
            <a:spAutoFit/>
          </a:bodyPr>
          <a:lstStyle/>
          <a:p>
            <a:r>
              <a:rPr lang="it-IT" sz="1400" b="1" dirty="0">
                <a:latin typeface="Bradley Hand ITC" panose="03070402050302030203" pitchFamily="66" charset="0"/>
              </a:rPr>
              <a:t>RIVEDERE L’ANIMAZIONE AIUTERA’ A COMPRENDERE COME OPERA L’ALGORITMO CODIFICATO</a:t>
            </a:r>
          </a:p>
        </p:txBody>
      </p:sp>
      <p:cxnSp>
        <p:nvCxnSpPr>
          <p:cNvPr id="10" name="Connettore diritto 9">
            <a:extLst>
              <a:ext uri="{FF2B5EF4-FFF2-40B4-BE49-F238E27FC236}">
                <a16:creationId xmlns:a16="http://schemas.microsoft.com/office/drawing/2014/main" id="{0FA1AA34-B814-ABB5-CCEF-72B2CD279D60}"/>
              </a:ext>
            </a:extLst>
          </p:cNvPr>
          <p:cNvCxnSpPr/>
          <p:nvPr/>
        </p:nvCxnSpPr>
        <p:spPr>
          <a:xfrm>
            <a:off x="566057" y="550775"/>
            <a:ext cx="11059886" cy="0"/>
          </a:xfrm>
          <a:prstGeom prst="line">
            <a:avLst/>
          </a:prstGeom>
          <a:ln>
            <a:solidFill>
              <a:srgbClr val="1482AC"/>
            </a:solidFill>
          </a:ln>
        </p:spPr>
        <p:style>
          <a:lnRef idx="1">
            <a:schemeClr val="accent1"/>
          </a:lnRef>
          <a:fillRef idx="0">
            <a:schemeClr val="accent1"/>
          </a:fillRef>
          <a:effectRef idx="0">
            <a:schemeClr val="accent1"/>
          </a:effectRef>
          <a:fontRef idx="minor">
            <a:schemeClr val="tx1"/>
          </a:fontRef>
        </p:style>
      </p:cxnSp>
      <p:sp>
        <p:nvSpPr>
          <p:cNvPr id="11" name="CasellaDiTesto 10">
            <a:extLst>
              <a:ext uri="{FF2B5EF4-FFF2-40B4-BE49-F238E27FC236}">
                <a16:creationId xmlns:a16="http://schemas.microsoft.com/office/drawing/2014/main" id="{85E79B87-10BB-56EA-3602-EC3B3CF7D1C8}"/>
              </a:ext>
            </a:extLst>
          </p:cNvPr>
          <p:cNvSpPr txBox="1"/>
          <p:nvPr/>
        </p:nvSpPr>
        <p:spPr>
          <a:xfrm>
            <a:off x="583258" y="226006"/>
            <a:ext cx="4026040" cy="338554"/>
          </a:xfrm>
          <a:prstGeom prst="rect">
            <a:avLst/>
          </a:prstGeom>
          <a:noFill/>
        </p:spPr>
        <p:txBody>
          <a:bodyPr wrap="square" rtlCol="0">
            <a:spAutoFit/>
          </a:bodyPr>
          <a:lstStyle/>
          <a:p>
            <a:r>
              <a:rPr lang="it-IT" sz="1600" b="1" dirty="0">
                <a:solidFill>
                  <a:srgbClr val="1482AC"/>
                </a:solidFill>
                <a:latin typeface="Arial" panose="020B0604020202020204" pitchFamily="34" charset="0"/>
                <a:cs typeface="Arial" panose="020B0604020202020204" pitchFamily="34" charset="0"/>
              </a:rPr>
              <a:t>RICERCA SEQUENZIALE O LINEARE</a:t>
            </a:r>
          </a:p>
        </p:txBody>
      </p:sp>
    </p:spTree>
    <p:extLst>
      <p:ext uri="{BB962C8B-B14F-4D97-AF65-F5344CB8AC3E}">
        <p14:creationId xmlns:p14="http://schemas.microsoft.com/office/powerpoint/2010/main" val="2886044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a:extLst>
              <a:ext uri="{FF2B5EF4-FFF2-40B4-BE49-F238E27FC236}">
                <a16:creationId xmlns:a16="http://schemas.microsoft.com/office/drawing/2014/main" id="{AA8E296B-1222-2272-3286-82ED693068F1}"/>
              </a:ext>
            </a:extLst>
          </p:cNvPr>
          <p:cNvPicPr>
            <a:picLocks noChangeAspect="1"/>
          </p:cNvPicPr>
          <p:nvPr/>
        </p:nvPicPr>
        <p:blipFill rotWithShape="1">
          <a:blip r:embed="rId3"/>
          <a:srcRect l="7982" t="5472" b="10304"/>
          <a:stretch/>
        </p:blipFill>
        <p:spPr>
          <a:xfrm>
            <a:off x="0" y="4505499"/>
            <a:ext cx="2873829" cy="2352500"/>
          </a:xfrm>
          <a:prstGeom prst="rect">
            <a:avLst/>
          </a:prstGeom>
        </p:spPr>
      </p:pic>
      <p:sp>
        <p:nvSpPr>
          <p:cNvPr id="11" name="CasellaDiTesto 10">
            <a:extLst>
              <a:ext uri="{FF2B5EF4-FFF2-40B4-BE49-F238E27FC236}">
                <a16:creationId xmlns:a16="http://schemas.microsoft.com/office/drawing/2014/main" id="{C3EB396D-8D9D-17C0-8823-A50D32BDC8D6}"/>
              </a:ext>
            </a:extLst>
          </p:cNvPr>
          <p:cNvSpPr txBox="1"/>
          <p:nvPr/>
        </p:nvSpPr>
        <p:spPr>
          <a:xfrm>
            <a:off x="1794883" y="2251032"/>
            <a:ext cx="9368832" cy="3447098"/>
          </a:xfrm>
          <a:prstGeom prst="rect">
            <a:avLst/>
          </a:prstGeom>
          <a:noFill/>
        </p:spPr>
        <p:txBody>
          <a:bodyPr wrap="square" rtlCol="0">
            <a:spAutoFit/>
          </a:bodyPr>
          <a:lstStyle/>
          <a:p>
            <a:pPr>
              <a:spcBef>
                <a:spcPts val="300"/>
              </a:spcBef>
              <a:spcAft>
                <a:spcPts val="300"/>
              </a:spcAft>
            </a:pPr>
            <a:r>
              <a:rPr lang="it-IT" sz="1600" dirty="0">
                <a:latin typeface="Times New Roman" panose="02020603050405020304" pitchFamily="18" charset="0"/>
              </a:rPr>
              <a:t>Ordine di scuola: </a:t>
            </a:r>
            <a:r>
              <a:rPr lang="it-IT" sz="1600" i="1" dirty="0">
                <a:latin typeface="Times New Roman" panose="02020603050405020304" pitchFamily="18" charset="0"/>
              </a:rPr>
              <a:t>Scuola secondaria di secondo grado</a:t>
            </a:r>
          </a:p>
          <a:p>
            <a:pPr>
              <a:spcBef>
                <a:spcPts val="300"/>
              </a:spcBef>
              <a:spcAft>
                <a:spcPts val="300"/>
              </a:spcAft>
            </a:pPr>
            <a:r>
              <a:rPr lang="it-IT" sz="1600" dirty="0">
                <a:latin typeface="Times New Roman" panose="02020603050405020304" pitchFamily="18" charset="0"/>
              </a:rPr>
              <a:t>Materia:               </a:t>
            </a:r>
            <a:r>
              <a:rPr lang="it-IT" sz="1600" i="1" dirty="0">
                <a:latin typeface="Times New Roman" panose="02020603050405020304" pitchFamily="18" charset="0"/>
              </a:rPr>
              <a:t>Informatica</a:t>
            </a:r>
          </a:p>
          <a:p>
            <a:pPr>
              <a:spcBef>
                <a:spcPts val="300"/>
              </a:spcBef>
              <a:spcAft>
                <a:spcPts val="300"/>
              </a:spcAft>
            </a:pPr>
            <a:r>
              <a:rPr lang="it-IT" sz="1600" dirty="0">
                <a:latin typeface="Times New Roman" panose="02020603050405020304" pitchFamily="18" charset="0"/>
              </a:rPr>
              <a:t>Classe</a:t>
            </a:r>
            <a:r>
              <a:rPr lang="it-IT" sz="1600" i="1" dirty="0">
                <a:latin typeface="Times New Roman" panose="02020603050405020304" pitchFamily="18" charset="0"/>
              </a:rPr>
              <a:t>:                 III classe di un Liceo Scientifico, opzione Scienze Applicate (2 ore settimanali).</a:t>
            </a:r>
          </a:p>
          <a:p>
            <a:pPr>
              <a:spcBef>
                <a:spcPts val="300"/>
              </a:spcBef>
              <a:spcAft>
                <a:spcPts val="300"/>
              </a:spcAft>
            </a:pPr>
            <a:r>
              <a:rPr lang="it-IT" sz="1600" i="1" dirty="0">
                <a:latin typeface="Times New Roman" panose="02020603050405020304" pitchFamily="18" charset="0"/>
              </a:rPr>
              <a:t>                             Buona parte degli alunni mostra un  discreto interesse per la disciplina. La classe (12 </a:t>
            </a:r>
          </a:p>
          <a:p>
            <a:pPr>
              <a:spcBef>
                <a:spcPts val="300"/>
              </a:spcBef>
              <a:spcAft>
                <a:spcPts val="300"/>
              </a:spcAft>
            </a:pPr>
            <a:r>
              <a:rPr lang="it-IT" sz="1600" i="1" dirty="0">
                <a:latin typeface="Times New Roman" panose="02020603050405020304" pitchFamily="18" charset="0"/>
              </a:rPr>
              <a:t>                             femmine e 8 maschi) si caratterizza per una certa vivacità e stili di apprendimento eterogenei.</a:t>
            </a:r>
          </a:p>
          <a:p>
            <a:pPr>
              <a:spcBef>
                <a:spcPts val="300"/>
              </a:spcBef>
              <a:spcAft>
                <a:spcPts val="300"/>
              </a:spcAft>
            </a:pPr>
            <a:r>
              <a:rPr lang="it-IT" sz="1600" i="1" dirty="0">
                <a:latin typeface="Times New Roman" panose="02020603050405020304" pitchFamily="18" charset="0"/>
              </a:rPr>
              <a:t>                             Contesto socio-familiare caratterizzato da povertà educativa e difficoltà economiche per </a:t>
            </a:r>
          </a:p>
          <a:p>
            <a:pPr>
              <a:spcBef>
                <a:spcPts val="300"/>
              </a:spcBef>
              <a:spcAft>
                <a:spcPts val="300"/>
              </a:spcAft>
            </a:pPr>
            <a:r>
              <a:rPr lang="it-IT" sz="1600" i="1" dirty="0">
                <a:latin typeface="Times New Roman" panose="02020603050405020304" pitchFamily="18" charset="0"/>
              </a:rPr>
              <a:t>                             alcuni alunni, il gruppo classe appare coeso.</a:t>
            </a:r>
          </a:p>
          <a:p>
            <a:pPr>
              <a:spcBef>
                <a:spcPts val="300"/>
              </a:spcBef>
              <a:spcAft>
                <a:spcPts val="300"/>
              </a:spcAft>
            </a:pPr>
            <a:r>
              <a:rPr lang="it-IT" sz="1600" i="1" dirty="0">
                <a:latin typeface="Times New Roman" panose="02020603050405020304" pitchFamily="18" charset="0"/>
              </a:rPr>
              <a:t>                             Presenza di alunno timido, dislessico e disgrafico per il quale è stato redatto un PDP</a:t>
            </a:r>
          </a:p>
          <a:p>
            <a:pPr>
              <a:spcBef>
                <a:spcPts val="300"/>
              </a:spcBef>
              <a:spcAft>
                <a:spcPts val="300"/>
              </a:spcAft>
            </a:pPr>
            <a:r>
              <a:rPr lang="it-IT" sz="800" i="1" dirty="0">
                <a:latin typeface="Times New Roman" panose="02020603050405020304" pitchFamily="18" charset="0"/>
              </a:rPr>
              <a:t>                              </a:t>
            </a:r>
          </a:p>
          <a:p>
            <a:pPr>
              <a:spcBef>
                <a:spcPts val="300"/>
              </a:spcBef>
              <a:spcAft>
                <a:spcPts val="300"/>
              </a:spcAft>
            </a:pPr>
            <a:r>
              <a:rPr lang="it-IT" sz="1600" dirty="0">
                <a:latin typeface="Times New Roman" panose="02020603050405020304" pitchFamily="18" charset="0"/>
              </a:rPr>
              <a:t>Periodo</a:t>
            </a:r>
            <a:r>
              <a:rPr lang="it-IT" sz="1600" i="1" dirty="0">
                <a:latin typeface="Times New Roman" panose="02020603050405020304" pitchFamily="18" charset="0"/>
              </a:rPr>
              <a:t>:               Verosimilmente alla fine del I quadrimestre </a:t>
            </a:r>
          </a:p>
          <a:p>
            <a:pPr>
              <a:spcBef>
                <a:spcPts val="300"/>
              </a:spcBef>
              <a:spcAft>
                <a:spcPts val="300"/>
              </a:spcAft>
            </a:pPr>
            <a:r>
              <a:rPr lang="it-IT" sz="1600" i="1" dirty="0">
                <a:latin typeface="Times New Roman" panose="02020603050405020304" pitchFamily="18" charset="0"/>
              </a:rPr>
              <a:t>Tempi:                  2 ore tra teoria e pratica + 4 ore tra teoria e pratica  + 6 ore di esercitazione</a:t>
            </a:r>
          </a:p>
        </p:txBody>
      </p:sp>
      <p:sp>
        <p:nvSpPr>
          <p:cNvPr id="14" name="CasellaDiTesto 13">
            <a:extLst>
              <a:ext uri="{FF2B5EF4-FFF2-40B4-BE49-F238E27FC236}">
                <a16:creationId xmlns:a16="http://schemas.microsoft.com/office/drawing/2014/main" id="{CED01CC0-62E4-B815-5061-47687FBBB6CD}"/>
              </a:ext>
            </a:extLst>
          </p:cNvPr>
          <p:cNvSpPr txBox="1"/>
          <p:nvPr/>
        </p:nvSpPr>
        <p:spPr>
          <a:xfrm>
            <a:off x="1794883" y="214006"/>
            <a:ext cx="9368832" cy="1908215"/>
          </a:xfrm>
          <a:prstGeom prst="rect">
            <a:avLst/>
          </a:prstGeom>
          <a:noFill/>
        </p:spPr>
        <p:txBody>
          <a:bodyPr wrap="square" rtlCol="0">
            <a:spAutoFit/>
          </a:bodyPr>
          <a:lstStyle/>
          <a:p>
            <a:pPr>
              <a:spcBef>
                <a:spcPts val="300"/>
              </a:spcBef>
              <a:spcAft>
                <a:spcPts val="300"/>
              </a:spcAft>
            </a:pPr>
            <a:r>
              <a:rPr lang="it-IT" b="1" dirty="0">
                <a:solidFill>
                  <a:srgbClr val="1482AC"/>
                </a:solidFill>
                <a:latin typeface="Times New Roman" panose="02020603050405020304" pitchFamily="18" charset="0"/>
              </a:rPr>
              <a:t>CONTESTUALIZZAZIONE:</a:t>
            </a:r>
          </a:p>
          <a:p>
            <a:pPr>
              <a:spcBef>
                <a:spcPts val="300"/>
              </a:spcBef>
              <a:spcAft>
                <a:spcPts val="300"/>
              </a:spcAft>
            </a:pPr>
            <a:r>
              <a:rPr lang="it-IT" sz="1600" i="0" dirty="0">
                <a:effectLst/>
                <a:latin typeface="Times New Roman" panose="02020603050405020304" pitchFamily="18" charset="0"/>
              </a:rPr>
              <a:t>La lezione oggetto della simulazione </a:t>
            </a:r>
            <a:r>
              <a:rPr lang="it-IT" sz="1600" dirty="0">
                <a:latin typeface="Times New Roman" panose="02020603050405020304" pitchFamily="18" charset="0"/>
              </a:rPr>
              <a:t>fa parte dell’UDA </a:t>
            </a:r>
            <a:r>
              <a:rPr lang="it-IT" sz="1600" i="1" dirty="0">
                <a:effectLst/>
                <a:latin typeface="Times New Roman" panose="02020603050405020304" pitchFamily="18" charset="0"/>
              </a:rPr>
              <a:t>Algoritmi di ricerca </a:t>
            </a:r>
            <a:r>
              <a:rPr lang="it-IT" sz="1600" i="1" dirty="0">
                <a:latin typeface="Times New Roman" panose="02020603050405020304" pitchFamily="18" charset="0"/>
              </a:rPr>
              <a:t>classici </a:t>
            </a:r>
            <a:r>
              <a:rPr lang="it-IT" sz="1600" dirty="0">
                <a:latin typeface="Times New Roman" panose="02020603050405020304" pitchFamily="18" charset="0"/>
              </a:rPr>
              <a:t>la quale prevede le seguenti tematiche:</a:t>
            </a:r>
          </a:p>
          <a:p>
            <a:pPr marL="542925" indent="-271463">
              <a:spcBef>
                <a:spcPts val="300"/>
              </a:spcBef>
              <a:spcAft>
                <a:spcPts val="300"/>
              </a:spcAft>
              <a:buFont typeface="Wingdings" panose="05000000000000000000" pitchFamily="2" charset="2"/>
              <a:buChar char="v"/>
            </a:pPr>
            <a:r>
              <a:rPr lang="it-IT" sz="1600" dirty="0">
                <a:latin typeface="Times New Roman" panose="02020603050405020304" pitchFamily="18" charset="0"/>
              </a:rPr>
              <a:t>Algoritmi di ordinamento</a:t>
            </a:r>
          </a:p>
          <a:p>
            <a:pPr marL="542925" indent="-271463">
              <a:spcBef>
                <a:spcPts val="300"/>
              </a:spcBef>
              <a:spcAft>
                <a:spcPts val="300"/>
              </a:spcAft>
              <a:buFont typeface="Wingdings" panose="05000000000000000000" pitchFamily="2" charset="2"/>
              <a:buChar char="v"/>
            </a:pPr>
            <a:r>
              <a:rPr lang="it-IT" sz="1600" dirty="0">
                <a:latin typeface="Times New Roman" panose="02020603050405020304" pitchFamily="18" charset="0"/>
              </a:rPr>
              <a:t> Algoritmi di ricerca</a:t>
            </a:r>
          </a:p>
          <a:p>
            <a:pPr marL="271462">
              <a:spcBef>
                <a:spcPts val="300"/>
              </a:spcBef>
              <a:spcAft>
                <a:spcPts val="300"/>
              </a:spcAft>
            </a:pPr>
            <a:r>
              <a:rPr lang="it-IT" sz="1600" dirty="0">
                <a:latin typeface="Times New Roman" panose="02020603050405020304" pitchFamily="18" charset="0"/>
              </a:rPr>
              <a:t>L’UDA confluisce nell’UDA interdisciplinare</a:t>
            </a:r>
          </a:p>
        </p:txBody>
      </p:sp>
      <p:sp>
        <p:nvSpPr>
          <p:cNvPr id="3" name="Parentesi graffa aperta 2">
            <a:extLst>
              <a:ext uri="{FF2B5EF4-FFF2-40B4-BE49-F238E27FC236}">
                <a16:creationId xmlns:a16="http://schemas.microsoft.com/office/drawing/2014/main" id="{961217B3-871D-D46E-A89B-C034ED5F8B6B}"/>
              </a:ext>
            </a:extLst>
          </p:cNvPr>
          <p:cNvSpPr/>
          <p:nvPr/>
        </p:nvSpPr>
        <p:spPr>
          <a:xfrm rot="16200000">
            <a:off x="4253725" y="4729125"/>
            <a:ext cx="274810" cy="211015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dirty="0"/>
          </a:p>
        </p:txBody>
      </p:sp>
      <p:sp>
        <p:nvSpPr>
          <p:cNvPr id="4" name="CasellaDiTesto 3">
            <a:extLst>
              <a:ext uri="{FF2B5EF4-FFF2-40B4-BE49-F238E27FC236}">
                <a16:creationId xmlns:a16="http://schemas.microsoft.com/office/drawing/2014/main" id="{6264D2D9-9F8E-FB3D-34D6-3A888F53371D}"/>
              </a:ext>
            </a:extLst>
          </p:cNvPr>
          <p:cNvSpPr txBox="1"/>
          <p:nvPr/>
        </p:nvSpPr>
        <p:spPr>
          <a:xfrm>
            <a:off x="3516925" y="5948737"/>
            <a:ext cx="1929283" cy="523220"/>
          </a:xfrm>
          <a:prstGeom prst="rect">
            <a:avLst/>
          </a:prstGeom>
          <a:noFill/>
        </p:spPr>
        <p:txBody>
          <a:bodyPr wrap="square" rtlCol="0">
            <a:spAutoFit/>
          </a:bodyPr>
          <a:lstStyle/>
          <a:p>
            <a:r>
              <a:rPr lang="it-IT" sz="1400" dirty="0">
                <a:solidFill>
                  <a:schemeClr val="accent5">
                    <a:lumMod val="75000"/>
                  </a:schemeClr>
                </a:solidFill>
              </a:rPr>
              <a:t>Lezione simulata sugli algoritmi di ricerca</a:t>
            </a:r>
          </a:p>
        </p:txBody>
      </p:sp>
      <p:sp>
        <p:nvSpPr>
          <p:cNvPr id="6" name="Parentesi graffa aperta 5">
            <a:extLst>
              <a:ext uri="{FF2B5EF4-FFF2-40B4-BE49-F238E27FC236}">
                <a16:creationId xmlns:a16="http://schemas.microsoft.com/office/drawing/2014/main" id="{E28FEC2A-5C6C-1833-1A01-AD14699B9576}"/>
              </a:ext>
            </a:extLst>
          </p:cNvPr>
          <p:cNvSpPr/>
          <p:nvPr/>
        </p:nvSpPr>
        <p:spPr>
          <a:xfrm rot="16200000">
            <a:off x="6509630" y="4705875"/>
            <a:ext cx="184275" cy="2110154"/>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dirty="0"/>
          </a:p>
        </p:txBody>
      </p:sp>
      <p:sp>
        <p:nvSpPr>
          <p:cNvPr id="7" name="CasellaDiTesto 6">
            <a:extLst>
              <a:ext uri="{FF2B5EF4-FFF2-40B4-BE49-F238E27FC236}">
                <a16:creationId xmlns:a16="http://schemas.microsoft.com/office/drawing/2014/main" id="{92F234F4-100C-53C5-083A-94E28E0CB4ED}"/>
              </a:ext>
            </a:extLst>
          </p:cNvPr>
          <p:cNvSpPr txBox="1"/>
          <p:nvPr/>
        </p:nvSpPr>
        <p:spPr>
          <a:xfrm>
            <a:off x="5727560" y="5917567"/>
            <a:ext cx="1929283" cy="523220"/>
          </a:xfrm>
          <a:prstGeom prst="rect">
            <a:avLst/>
          </a:prstGeom>
          <a:noFill/>
        </p:spPr>
        <p:txBody>
          <a:bodyPr wrap="square" rtlCol="0">
            <a:spAutoFit/>
          </a:bodyPr>
          <a:lstStyle/>
          <a:p>
            <a:r>
              <a:rPr lang="it-IT" sz="1400" dirty="0">
                <a:solidFill>
                  <a:schemeClr val="accent5">
                    <a:lumMod val="75000"/>
                  </a:schemeClr>
                </a:solidFill>
              </a:rPr>
              <a:t>Lezione sugli algoritmi di ordinamento</a:t>
            </a:r>
          </a:p>
        </p:txBody>
      </p:sp>
    </p:spTree>
    <p:extLst>
      <p:ext uri="{BB962C8B-B14F-4D97-AF65-F5344CB8AC3E}">
        <p14:creationId xmlns:p14="http://schemas.microsoft.com/office/powerpoint/2010/main" val="33916780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sellaDiTesto 4">
            <a:extLst>
              <a:ext uri="{FF2B5EF4-FFF2-40B4-BE49-F238E27FC236}">
                <a16:creationId xmlns:a16="http://schemas.microsoft.com/office/drawing/2014/main" id="{FC30E288-79F6-0C2C-BAC9-0910BEAB7984}"/>
              </a:ext>
            </a:extLst>
          </p:cNvPr>
          <p:cNvSpPr txBox="1"/>
          <p:nvPr/>
        </p:nvSpPr>
        <p:spPr>
          <a:xfrm>
            <a:off x="566056" y="1112716"/>
            <a:ext cx="10055051" cy="2960875"/>
          </a:xfrm>
          <a:prstGeom prst="rect">
            <a:avLst/>
          </a:prstGeom>
          <a:noFill/>
        </p:spPr>
        <p:txBody>
          <a:bodyPr wrap="square">
            <a:spAutoFit/>
          </a:bodyPr>
          <a:lstStyle/>
          <a:p>
            <a:pPr marL="271463" indent="-271463" algn="l">
              <a:lnSpc>
                <a:spcPct val="150000"/>
              </a:lnSpc>
              <a:buFont typeface="Arial" panose="020B0604020202020204" pitchFamily="34" charset="0"/>
              <a:buChar char="•"/>
            </a:pPr>
            <a:r>
              <a:rPr lang="it-IT" sz="1400" b="1" i="0" dirty="0">
                <a:solidFill>
                  <a:srgbClr val="0B2230"/>
                </a:solidFill>
                <a:effectLst/>
                <a:highlight>
                  <a:srgbClr val="FFFFFF"/>
                </a:highlight>
                <a:latin typeface="Arial" panose="020B0604020202020204" pitchFamily="34" charset="0"/>
                <a:cs typeface="Arial" panose="020B0604020202020204" pitchFamily="34" charset="0"/>
              </a:rPr>
              <a:t>Attività di ricerca semplici</a:t>
            </a:r>
            <a:r>
              <a:rPr lang="it-IT" sz="1400" b="0" i="0" dirty="0">
                <a:solidFill>
                  <a:srgbClr val="24425D"/>
                </a:solidFill>
                <a:effectLst/>
                <a:highlight>
                  <a:srgbClr val="FFFFFF"/>
                </a:highlight>
                <a:latin typeface="Arial" panose="020B0604020202020204" pitchFamily="34" charset="0"/>
                <a:cs typeface="Arial" panose="020B0604020202020204" pitchFamily="34" charset="0"/>
              </a:rPr>
              <a:t>: La ricerca lineare viene spesso utilizzata per un’ampia gamma di task di ricerca di base, quando il set di dati è piccolo o quando la complessità aggiuntiva di altri algoritmi non è giustificata. Ad esempio, la ricerca all’interno di un piccolo elenco di nomi o numeri.</a:t>
            </a:r>
          </a:p>
          <a:p>
            <a:pPr algn="l">
              <a:lnSpc>
                <a:spcPct val="150000"/>
              </a:lnSpc>
              <a:buFont typeface="Arial" panose="020B0604020202020204" pitchFamily="34" charset="0"/>
              <a:buChar char="•"/>
            </a:pPr>
            <a:endParaRPr lang="it-IT" sz="1400" b="0" i="0" dirty="0">
              <a:solidFill>
                <a:srgbClr val="0B2230"/>
              </a:solidFill>
              <a:effectLst/>
              <a:highlight>
                <a:srgbClr val="FFFFFF"/>
              </a:highlight>
              <a:latin typeface="Arial" panose="020B0604020202020204" pitchFamily="34" charset="0"/>
              <a:cs typeface="Arial" panose="020B0604020202020204" pitchFamily="34" charset="0"/>
            </a:endParaRPr>
          </a:p>
          <a:p>
            <a:pPr marL="271463" indent="-271463" algn="l">
              <a:lnSpc>
                <a:spcPct val="150000"/>
              </a:lnSpc>
              <a:buFont typeface="Arial" panose="020B0604020202020204" pitchFamily="34" charset="0"/>
              <a:buChar char="•"/>
            </a:pPr>
            <a:r>
              <a:rPr lang="it-IT" sz="1400" b="1" i="0" dirty="0">
                <a:solidFill>
                  <a:srgbClr val="0B2230"/>
                </a:solidFill>
                <a:effectLst/>
                <a:highlight>
                  <a:srgbClr val="FFFFFF"/>
                </a:highlight>
                <a:latin typeface="Arial" panose="020B0604020202020204" pitchFamily="34" charset="0"/>
                <a:cs typeface="Arial" panose="020B0604020202020204" pitchFamily="34" charset="0"/>
              </a:rPr>
              <a:t>Strutture dati lineari</a:t>
            </a:r>
            <a:r>
              <a:rPr lang="it-IT" sz="1400" b="0" i="0" dirty="0">
                <a:solidFill>
                  <a:srgbClr val="0B2230"/>
                </a:solidFill>
                <a:effectLst/>
                <a:highlight>
                  <a:srgbClr val="FFFFFF"/>
                </a:highlight>
                <a:latin typeface="Arial" panose="020B0604020202020204" pitchFamily="34" charset="0"/>
                <a:cs typeface="Arial" panose="020B0604020202020204" pitchFamily="34" charset="0"/>
              </a:rPr>
              <a:t>:</a:t>
            </a:r>
            <a:r>
              <a:rPr lang="it-IT" sz="1400" b="0" i="0" dirty="0">
                <a:solidFill>
                  <a:srgbClr val="24425D"/>
                </a:solidFill>
                <a:effectLst/>
                <a:highlight>
                  <a:srgbClr val="FFFFFF"/>
                </a:highlight>
                <a:latin typeface="Arial" panose="020B0604020202020204" pitchFamily="34" charset="0"/>
                <a:cs typeface="Arial" panose="020B0604020202020204" pitchFamily="34" charset="0"/>
              </a:rPr>
              <a:t> La ricerca lineare è fondamentale per molte strutture di dati lineari come array, liste e pile. In genere viene utilizzata per la scansione di queste strutture al fine di individuare elementi specifici o per eseguire operazioni.</a:t>
            </a:r>
          </a:p>
          <a:p>
            <a:pPr algn="l">
              <a:lnSpc>
                <a:spcPct val="150000"/>
              </a:lnSpc>
              <a:buFont typeface="Arial" panose="020B0604020202020204" pitchFamily="34" charset="0"/>
              <a:buChar char="•"/>
            </a:pPr>
            <a:endParaRPr lang="it-IT" sz="1400" b="0" i="0" dirty="0">
              <a:solidFill>
                <a:srgbClr val="0B2230"/>
              </a:solidFill>
              <a:effectLst/>
              <a:highlight>
                <a:srgbClr val="FFFFFF"/>
              </a:highlight>
              <a:latin typeface="Arial" panose="020B0604020202020204" pitchFamily="34" charset="0"/>
              <a:cs typeface="Arial" panose="020B0604020202020204" pitchFamily="34" charset="0"/>
            </a:endParaRPr>
          </a:p>
          <a:p>
            <a:pPr marL="271463" indent="-271463" algn="l">
              <a:lnSpc>
                <a:spcPct val="150000"/>
              </a:lnSpc>
              <a:buFont typeface="Arial" panose="020B0604020202020204" pitchFamily="34" charset="0"/>
              <a:buChar char="•"/>
            </a:pPr>
            <a:r>
              <a:rPr lang="it-IT" sz="1400" b="1" i="0" dirty="0">
                <a:solidFill>
                  <a:srgbClr val="0B2230"/>
                </a:solidFill>
                <a:effectLst/>
                <a:highlight>
                  <a:srgbClr val="FFFFFF"/>
                </a:highlight>
                <a:latin typeface="Arial" panose="020B0604020202020204" pitchFamily="34" charset="0"/>
                <a:cs typeface="Arial" panose="020B0604020202020204" pitchFamily="34" charset="0"/>
              </a:rPr>
              <a:t>Array non ordinati</a:t>
            </a:r>
            <a:r>
              <a:rPr lang="it-IT" sz="1400" b="0" i="0" dirty="0">
                <a:solidFill>
                  <a:srgbClr val="0B2230"/>
                </a:solidFill>
                <a:effectLst/>
                <a:highlight>
                  <a:srgbClr val="FFFFFF"/>
                </a:highlight>
                <a:latin typeface="Arial" panose="020B0604020202020204" pitchFamily="34" charset="0"/>
                <a:cs typeface="Arial" panose="020B0604020202020204" pitchFamily="34" charset="0"/>
              </a:rPr>
              <a:t>:</a:t>
            </a:r>
            <a:r>
              <a:rPr lang="it-IT" sz="1400" b="0" i="0" dirty="0">
                <a:solidFill>
                  <a:srgbClr val="24425D"/>
                </a:solidFill>
                <a:effectLst/>
                <a:highlight>
                  <a:srgbClr val="FFFFFF"/>
                </a:highlight>
                <a:latin typeface="Arial" panose="020B0604020202020204" pitchFamily="34" charset="0"/>
                <a:cs typeface="Arial" panose="020B0604020202020204" pitchFamily="34" charset="0"/>
              </a:rPr>
              <a:t> Poiché la ricerca lineare controlla ogni </a:t>
            </a:r>
            <a:r>
              <a:rPr lang="it-IT" sz="1400" dirty="0">
                <a:solidFill>
                  <a:srgbClr val="24425D"/>
                </a:solidFill>
                <a:highlight>
                  <a:srgbClr val="FFFFFF"/>
                </a:highlight>
                <a:latin typeface="Arial" panose="020B0604020202020204" pitchFamily="34" charset="0"/>
                <a:cs typeface="Arial" panose="020B0604020202020204" pitchFamily="34" charset="0"/>
              </a:rPr>
              <a:t>elemento</a:t>
            </a:r>
            <a:r>
              <a:rPr lang="it-IT" sz="1400" b="0" i="0" dirty="0">
                <a:solidFill>
                  <a:srgbClr val="24425D"/>
                </a:solidFill>
                <a:effectLst/>
                <a:highlight>
                  <a:srgbClr val="FFFFFF"/>
                </a:highlight>
                <a:latin typeface="Arial" panose="020B0604020202020204" pitchFamily="34" charset="0"/>
                <a:cs typeface="Arial" panose="020B0604020202020204" pitchFamily="34" charset="0"/>
              </a:rPr>
              <a:t> in modo sequenziale, può individuare gli elementi indipendentemente dalla loro posizione nell’array.</a:t>
            </a:r>
          </a:p>
        </p:txBody>
      </p:sp>
      <p:cxnSp>
        <p:nvCxnSpPr>
          <p:cNvPr id="6" name="Connettore diritto 5">
            <a:extLst>
              <a:ext uri="{FF2B5EF4-FFF2-40B4-BE49-F238E27FC236}">
                <a16:creationId xmlns:a16="http://schemas.microsoft.com/office/drawing/2014/main" id="{FB01F6E3-3CF2-EE23-5F65-79C2FE95856A}"/>
              </a:ext>
            </a:extLst>
          </p:cNvPr>
          <p:cNvCxnSpPr/>
          <p:nvPr/>
        </p:nvCxnSpPr>
        <p:spPr>
          <a:xfrm>
            <a:off x="566057" y="550775"/>
            <a:ext cx="11059886" cy="0"/>
          </a:xfrm>
          <a:prstGeom prst="line">
            <a:avLst/>
          </a:prstGeom>
          <a:ln>
            <a:solidFill>
              <a:srgbClr val="1482AC"/>
            </a:solidFill>
          </a:ln>
        </p:spPr>
        <p:style>
          <a:lnRef idx="1">
            <a:schemeClr val="accent1"/>
          </a:lnRef>
          <a:fillRef idx="0">
            <a:schemeClr val="accent1"/>
          </a:fillRef>
          <a:effectRef idx="0">
            <a:schemeClr val="accent1"/>
          </a:effectRef>
          <a:fontRef idx="minor">
            <a:schemeClr val="tx1"/>
          </a:fontRef>
        </p:style>
      </p:cxnSp>
      <p:sp>
        <p:nvSpPr>
          <p:cNvPr id="7" name="CasellaDiTesto 6">
            <a:extLst>
              <a:ext uri="{FF2B5EF4-FFF2-40B4-BE49-F238E27FC236}">
                <a16:creationId xmlns:a16="http://schemas.microsoft.com/office/drawing/2014/main" id="{9C1488D7-59DB-A161-921D-2231D0467BF9}"/>
              </a:ext>
            </a:extLst>
          </p:cNvPr>
          <p:cNvSpPr txBox="1"/>
          <p:nvPr/>
        </p:nvSpPr>
        <p:spPr>
          <a:xfrm>
            <a:off x="583258" y="226006"/>
            <a:ext cx="4026040" cy="338554"/>
          </a:xfrm>
          <a:prstGeom prst="rect">
            <a:avLst/>
          </a:prstGeom>
          <a:noFill/>
        </p:spPr>
        <p:txBody>
          <a:bodyPr wrap="square" rtlCol="0">
            <a:spAutoFit/>
          </a:bodyPr>
          <a:lstStyle/>
          <a:p>
            <a:r>
              <a:rPr lang="it-IT" sz="1600" b="1" dirty="0">
                <a:solidFill>
                  <a:srgbClr val="1482AC"/>
                </a:solidFill>
                <a:latin typeface="Arial" panose="020B0604020202020204" pitchFamily="34" charset="0"/>
                <a:cs typeface="Arial" panose="020B0604020202020204" pitchFamily="34" charset="0"/>
              </a:rPr>
              <a:t>RICERCA SEQUENZIALE O LINEARE</a:t>
            </a:r>
          </a:p>
        </p:txBody>
      </p:sp>
      <p:sp>
        <p:nvSpPr>
          <p:cNvPr id="8" name="CasellaDiTesto 7">
            <a:extLst>
              <a:ext uri="{FF2B5EF4-FFF2-40B4-BE49-F238E27FC236}">
                <a16:creationId xmlns:a16="http://schemas.microsoft.com/office/drawing/2014/main" id="{DC429438-B2D6-05EC-F2E6-21522E5E4CA1}"/>
              </a:ext>
            </a:extLst>
          </p:cNvPr>
          <p:cNvSpPr txBox="1"/>
          <p:nvPr/>
        </p:nvSpPr>
        <p:spPr>
          <a:xfrm>
            <a:off x="566057" y="820329"/>
            <a:ext cx="2991059" cy="307777"/>
          </a:xfrm>
          <a:prstGeom prst="rect">
            <a:avLst/>
          </a:prstGeom>
          <a:noFill/>
        </p:spPr>
        <p:txBody>
          <a:bodyPr wrap="square" rtlCol="0">
            <a:spAutoFit/>
          </a:bodyPr>
          <a:lstStyle/>
          <a:p>
            <a:r>
              <a:rPr lang="it-IT" sz="1400" b="1" dirty="0">
                <a:solidFill>
                  <a:srgbClr val="1482AC"/>
                </a:solidFill>
                <a:latin typeface="Arial" panose="020B0604020202020204" pitchFamily="34" charset="0"/>
                <a:cs typeface="Arial" panose="020B0604020202020204" pitchFamily="34" charset="0"/>
              </a:rPr>
              <a:t>Applicazioni della ricerca lineare</a:t>
            </a:r>
          </a:p>
        </p:txBody>
      </p:sp>
      <p:sp>
        <p:nvSpPr>
          <p:cNvPr id="10" name="CasellaDiTesto 9">
            <a:extLst>
              <a:ext uri="{FF2B5EF4-FFF2-40B4-BE49-F238E27FC236}">
                <a16:creationId xmlns:a16="http://schemas.microsoft.com/office/drawing/2014/main" id="{D5D00304-D5A8-57F7-D233-EAC9E1436B59}"/>
              </a:ext>
            </a:extLst>
          </p:cNvPr>
          <p:cNvSpPr txBox="1"/>
          <p:nvPr/>
        </p:nvSpPr>
        <p:spPr>
          <a:xfrm>
            <a:off x="1004453" y="4704712"/>
            <a:ext cx="3604845" cy="1345048"/>
          </a:xfrm>
          <a:prstGeom prst="rect">
            <a:avLst/>
          </a:prstGeom>
          <a:noFill/>
        </p:spPr>
        <p:txBody>
          <a:bodyPr wrap="square">
            <a:spAutoFit/>
          </a:bodyPr>
          <a:lstStyle/>
          <a:p>
            <a:pPr algn="l">
              <a:lnSpc>
                <a:spcPct val="150000"/>
              </a:lnSpc>
            </a:pPr>
            <a:r>
              <a:rPr lang="it-IT" sz="1400" b="1" dirty="0">
                <a:solidFill>
                  <a:srgbClr val="1482AC"/>
                </a:solidFill>
                <a:latin typeface="Arial" panose="020B0604020202020204" pitchFamily="34" charset="0"/>
                <a:cs typeface="Arial" panose="020B0604020202020204" pitchFamily="34" charset="0"/>
              </a:rPr>
              <a:t>Pro</a:t>
            </a:r>
          </a:p>
          <a:p>
            <a:pPr algn="l">
              <a:lnSpc>
                <a:spcPct val="150000"/>
              </a:lnSpc>
            </a:pPr>
            <a:r>
              <a:rPr lang="it-IT" sz="1400" dirty="0">
                <a:solidFill>
                  <a:srgbClr val="24425D"/>
                </a:solidFill>
                <a:highlight>
                  <a:srgbClr val="FFFFFF"/>
                </a:highlight>
                <a:latin typeface="Arial" panose="020B0604020202020204" pitchFamily="34" charset="0"/>
                <a:cs typeface="Arial" panose="020B0604020202020204" pitchFamily="34" charset="0"/>
              </a:rPr>
              <a:t>Implementazione facile e veloce</a:t>
            </a:r>
          </a:p>
          <a:p>
            <a:pPr algn="l">
              <a:lnSpc>
                <a:spcPct val="150000"/>
              </a:lnSpc>
            </a:pPr>
            <a:r>
              <a:rPr lang="it-IT" sz="1400" dirty="0">
                <a:solidFill>
                  <a:srgbClr val="24425D"/>
                </a:solidFill>
                <a:highlight>
                  <a:srgbClr val="FFFFFF"/>
                </a:highlight>
                <a:latin typeface="Arial" panose="020B0604020202020204" pitchFamily="34" charset="0"/>
                <a:cs typeface="Arial" panose="020B0604020202020204" pitchFamily="34" charset="0"/>
              </a:rPr>
              <a:t>Lavora su array non ordinati.</a:t>
            </a:r>
          </a:p>
          <a:p>
            <a:pPr algn="l">
              <a:lnSpc>
                <a:spcPct val="150000"/>
              </a:lnSpc>
            </a:pPr>
            <a:r>
              <a:rPr lang="it-IT" sz="1400" dirty="0">
                <a:solidFill>
                  <a:srgbClr val="24425D"/>
                </a:solidFill>
                <a:highlight>
                  <a:srgbClr val="FFFFFF"/>
                </a:highlight>
                <a:latin typeface="Arial" panose="020B0604020202020204" pitchFamily="34" charset="0"/>
                <a:cs typeface="Arial" panose="020B0604020202020204" pitchFamily="34" charset="0"/>
              </a:rPr>
              <a:t>Adatto per set di dati più piccoli</a:t>
            </a:r>
          </a:p>
        </p:txBody>
      </p:sp>
      <p:sp>
        <p:nvSpPr>
          <p:cNvPr id="11" name="CasellaDiTesto 10">
            <a:extLst>
              <a:ext uri="{FF2B5EF4-FFF2-40B4-BE49-F238E27FC236}">
                <a16:creationId xmlns:a16="http://schemas.microsoft.com/office/drawing/2014/main" id="{16AC09D8-DEEB-9977-0DB9-63DDFF0428A9}"/>
              </a:ext>
            </a:extLst>
          </p:cNvPr>
          <p:cNvSpPr txBox="1"/>
          <p:nvPr/>
        </p:nvSpPr>
        <p:spPr>
          <a:xfrm>
            <a:off x="6196482" y="4704712"/>
            <a:ext cx="4200211" cy="1345048"/>
          </a:xfrm>
          <a:prstGeom prst="rect">
            <a:avLst/>
          </a:prstGeom>
          <a:noFill/>
        </p:spPr>
        <p:txBody>
          <a:bodyPr wrap="square">
            <a:spAutoFit/>
          </a:bodyPr>
          <a:lstStyle>
            <a:defPPr>
              <a:defRPr lang="it-IT"/>
            </a:defPPr>
            <a:lvl1pPr>
              <a:lnSpc>
                <a:spcPct val="150000"/>
              </a:lnSpc>
              <a:defRPr sz="1400" b="1">
                <a:solidFill>
                  <a:srgbClr val="1482AC"/>
                </a:solidFill>
                <a:latin typeface="Arial" panose="020B0604020202020204" pitchFamily="34" charset="0"/>
                <a:cs typeface="Arial" panose="020B0604020202020204" pitchFamily="34" charset="0"/>
              </a:defRPr>
            </a:lvl1pPr>
          </a:lstStyle>
          <a:p>
            <a:r>
              <a:rPr lang="it-IT" dirty="0"/>
              <a:t>Contro</a:t>
            </a:r>
          </a:p>
          <a:p>
            <a:r>
              <a:rPr lang="it-IT" b="0" dirty="0">
                <a:solidFill>
                  <a:srgbClr val="24425D"/>
                </a:solidFill>
                <a:highlight>
                  <a:srgbClr val="FFFFFF"/>
                </a:highlight>
              </a:rPr>
              <a:t>Non è adatto per set di dati di vaste dimensioni a causa dei lunghi tempi di esecuzione.</a:t>
            </a:r>
          </a:p>
          <a:p>
            <a:endParaRPr lang="it-IT" dirty="0"/>
          </a:p>
        </p:txBody>
      </p:sp>
    </p:spTree>
    <p:extLst>
      <p:ext uri="{BB962C8B-B14F-4D97-AF65-F5344CB8AC3E}">
        <p14:creationId xmlns:p14="http://schemas.microsoft.com/office/powerpoint/2010/main" val="15161004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E2FDFE3-779C-8C71-1D54-3E8E4FB1A977}"/>
              </a:ext>
            </a:extLst>
          </p:cNvPr>
          <p:cNvSpPr>
            <a:spLocks noGrp="1"/>
          </p:cNvSpPr>
          <p:nvPr>
            <p:ph type="title"/>
          </p:nvPr>
        </p:nvSpPr>
        <p:spPr>
          <a:xfrm>
            <a:off x="838200" y="648174"/>
            <a:ext cx="1764322" cy="454741"/>
          </a:xfrm>
        </p:spPr>
        <p:txBody>
          <a:bodyPr>
            <a:normAutofit/>
          </a:bodyPr>
          <a:lstStyle/>
          <a:p>
            <a:r>
              <a:rPr lang="it-IT" sz="1600" b="1" dirty="0">
                <a:latin typeface="Arial" panose="020B0604020202020204" pitchFamily="34" charset="0"/>
                <a:cs typeface="Arial" panose="020B0604020202020204" pitchFamily="34" charset="0"/>
              </a:rPr>
              <a:t>TRY YOURSELF</a:t>
            </a:r>
          </a:p>
        </p:txBody>
      </p:sp>
      <p:sp>
        <p:nvSpPr>
          <p:cNvPr id="3" name="Segnaposto contenuto 2">
            <a:extLst>
              <a:ext uri="{FF2B5EF4-FFF2-40B4-BE49-F238E27FC236}">
                <a16:creationId xmlns:a16="http://schemas.microsoft.com/office/drawing/2014/main" id="{5BED95AC-6B6D-DD9A-94E6-87AAD50AE69D}"/>
              </a:ext>
            </a:extLst>
          </p:cNvPr>
          <p:cNvSpPr>
            <a:spLocks noGrp="1"/>
          </p:cNvSpPr>
          <p:nvPr>
            <p:ph idx="1"/>
          </p:nvPr>
        </p:nvSpPr>
        <p:spPr>
          <a:xfrm>
            <a:off x="7238999" y="4333814"/>
            <a:ext cx="4386944" cy="2442029"/>
          </a:xfrm>
          <a:noFill/>
          <a:ln w="50800">
            <a:gradFill>
              <a:gsLst>
                <a:gs pos="33000">
                  <a:schemeClr val="accent1">
                    <a:lumMod val="75000"/>
                  </a:schemeClr>
                </a:gs>
                <a:gs pos="62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txBody>
          <a:bodyPr>
            <a:normAutofit/>
          </a:bodyPr>
          <a:lstStyle/>
          <a:p>
            <a:pPr marL="0" indent="0" algn="l">
              <a:buNone/>
            </a:pPr>
            <a:r>
              <a:rPr lang="it-IT" sz="1600" dirty="0" err="1">
                <a:latin typeface="Arial" panose="020B0604020202020204" pitchFamily="34" charset="0"/>
                <a:cs typeface="Arial" panose="020B0604020202020204" pitchFamily="34" charset="0"/>
              </a:rPr>
              <a:t>int</a:t>
            </a:r>
            <a:r>
              <a:rPr lang="it-IT" sz="1600" dirty="0">
                <a:latin typeface="Arial" panose="020B0604020202020204" pitchFamily="34" charset="0"/>
                <a:cs typeface="Arial" panose="020B0604020202020204" pitchFamily="34" charset="0"/>
              </a:rPr>
              <a:t> </a:t>
            </a:r>
            <a:r>
              <a:rPr lang="it-IT" sz="1600" dirty="0" err="1">
                <a:latin typeface="Arial" panose="020B0604020202020204" pitchFamily="34" charset="0"/>
                <a:cs typeface="Arial" panose="020B0604020202020204" pitchFamily="34" charset="0"/>
              </a:rPr>
              <a:t>ricercaoccorrenze</a:t>
            </a:r>
            <a:r>
              <a:rPr lang="it-IT" sz="1600" dirty="0">
                <a:latin typeface="Arial" panose="020B0604020202020204" pitchFamily="34" charset="0"/>
                <a:cs typeface="Arial" panose="020B0604020202020204" pitchFamily="34" charset="0"/>
              </a:rPr>
              <a:t> (</a:t>
            </a:r>
            <a:r>
              <a:rPr lang="it-IT" sz="1600" dirty="0" err="1">
                <a:latin typeface="Arial" panose="020B0604020202020204" pitchFamily="34" charset="0"/>
                <a:cs typeface="Arial" panose="020B0604020202020204" pitchFamily="34" charset="0"/>
              </a:rPr>
              <a:t>int</a:t>
            </a:r>
            <a:r>
              <a:rPr lang="it-IT" sz="1600" dirty="0">
                <a:latin typeface="Arial" panose="020B0604020202020204" pitchFamily="34" charset="0"/>
                <a:cs typeface="Arial" panose="020B0604020202020204" pitchFamily="34" charset="0"/>
              </a:rPr>
              <a:t> v[ ], </a:t>
            </a:r>
            <a:r>
              <a:rPr lang="it-IT" sz="1600" dirty="0" err="1">
                <a:latin typeface="Arial" panose="020B0604020202020204" pitchFamily="34" charset="0"/>
                <a:cs typeface="Arial" panose="020B0604020202020204" pitchFamily="34" charset="0"/>
              </a:rPr>
              <a:t>int</a:t>
            </a:r>
            <a:r>
              <a:rPr lang="it-IT" sz="1600" dirty="0">
                <a:latin typeface="Arial" panose="020B0604020202020204" pitchFamily="34" charset="0"/>
                <a:cs typeface="Arial" panose="020B0604020202020204" pitchFamily="34" charset="0"/>
              </a:rPr>
              <a:t> size, </a:t>
            </a:r>
            <a:r>
              <a:rPr lang="it-IT" sz="1600" dirty="0" err="1">
                <a:latin typeface="Arial" panose="020B0604020202020204" pitchFamily="34" charset="0"/>
                <a:cs typeface="Arial" panose="020B0604020202020204" pitchFamily="34" charset="0"/>
              </a:rPr>
              <a:t>int</a:t>
            </a:r>
            <a:r>
              <a:rPr lang="it-IT" sz="1600" dirty="0">
                <a:latin typeface="Arial" panose="020B0604020202020204" pitchFamily="34" charset="0"/>
                <a:cs typeface="Arial" panose="020B0604020202020204" pitchFamily="34" charset="0"/>
              </a:rPr>
              <a:t> k) </a:t>
            </a:r>
            <a:r>
              <a:rPr lang="it-IT" sz="1600" b="0" i="0" dirty="0">
                <a:effectLst/>
                <a:highlight>
                  <a:srgbClr val="FFFFFF"/>
                </a:highlight>
                <a:latin typeface="Arial" panose="020B0604020202020204" pitchFamily="34" charset="0"/>
                <a:cs typeface="Arial" panose="020B0604020202020204" pitchFamily="34" charset="0"/>
              </a:rPr>
              <a:t>{ </a:t>
            </a:r>
          </a:p>
          <a:p>
            <a:pPr marL="452438" indent="0" algn="l" rtl="0">
              <a:buNone/>
            </a:pPr>
            <a:r>
              <a:rPr lang="it-IT" sz="1600" b="1" i="0" dirty="0" err="1">
                <a:effectLst/>
                <a:highlight>
                  <a:srgbClr val="FFFFFF"/>
                </a:highlight>
                <a:latin typeface="Arial" panose="020B0604020202020204" pitchFamily="34" charset="0"/>
                <a:cs typeface="Arial" panose="020B0604020202020204" pitchFamily="34" charset="0"/>
              </a:rPr>
              <a:t>int</a:t>
            </a:r>
            <a:r>
              <a:rPr lang="it-IT" sz="1600" b="0" i="0" dirty="0">
                <a:effectLst/>
                <a:highlight>
                  <a:srgbClr val="FFFFFF"/>
                </a:highlight>
                <a:latin typeface="Arial" panose="020B0604020202020204" pitchFamily="34" charset="0"/>
                <a:cs typeface="Arial" panose="020B0604020202020204" pitchFamily="34" charset="0"/>
              </a:rPr>
              <a:t> </a:t>
            </a:r>
            <a:r>
              <a:rPr lang="it-IT" sz="1600" dirty="0">
                <a:highlight>
                  <a:srgbClr val="FFFFFF"/>
                </a:highlight>
                <a:latin typeface="Arial" panose="020B0604020202020204" pitchFamily="34" charset="0"/>
                <a:cs typeface="Arial" panose="020B0604020202020204" pitchFamily="34" charset="0"/>
              </a:rPr>
              <a:t>i, </a:t>
            </a:r>
            <a:r>
              <a:rPr lang="it-IT" sz="1600" b="0" i="0" dirty="0">
                <a:effectLst/>
                <a:highlight>
                  <a:srgbClr val="FFFFFF"/>
                </a:highlight>
                <a:latin typeface="Arial" panose="020B0604020202020204" pitchFamily="34" charset="0"/>
                <a:cs typeface="Arial" panose="020B0604020202020204" pitchFamily="34" charset="0"/>
              </a:rPr>
              <a:t>occorrenze = 0;</a:t>
            </a:r>
          </a:p>
          <a:p>
            <a:pPr marL="452438" indent="0" algn="l" rtl="0">
              <a:buNone/>
            </a:pPr>
            <a:r>
              <a:rPr lang="it-IT" sz="1600" b="1" i="0" dirty="0">
                <a:effectLst/>
                <a:highlight>
                  <a:srgbClr val="FFFFFF"/>
                </a:highlight>
                <a:latin typeface="Arial" panose="020B0604020202020204" pitchFamily="34" charset="0"/>
                <a:cs typeface="Arial" panose="020B0604020202020204" pitchFamily="34" charset="0"/>
              </a:rPr>
              <a:t>for</a:t>
            </a:r>
            <a:r>
              <a:rPr lang="it-IT" sz="1600" b="0" i="0" dirty="0">
                <a:effectLst/>
                <a:highlight>
                  <a:srgbClr val="FFFFFF"/>
                </a:highlight>
                <a:latin typeface="Arial" panose="020B0604020202020204" pitchFamily="34" charset="0"/>
                <a:cs typeface="Arial" panose="020B0604020202020204" pitchFamily="34" charset="0"/>
              </a:rPr>
              <a:t> (</a:t>
            </a:r>
            <a:r>
              <a:rPr lang="it-IT" sz="1600" b="1" i="0" dirty="0" err="1">
                <a:effectLst/>
                <a:highlight>
                  <a:srgbClr val="FFFFFF"/>
                </a:highlight>
                <a:latin typeface="Arial" panose="020B0604020202020204" pitchFamily="34" charset="0"/>
                <a:cs typeface="Arial" panose="020B0604020202020204" pitchFamily="34" charset="0"/>
              </a:rPr>
              <a:t>int</a:t>
            </a:r>
            <a:r>
              <a:rPr lang="it-IT" sz="1600" b="0" i="0" dirty="0">
                <a:effectLst/>
                <a:highlight>
                  <a:srgbClr val="FFFFFF"/>
                </a:highlight>
                <a:latin typeface="Arial" panose="020B0604020202020204" pitchFamily="34" charset="0"/>
                <a:cs typeface="Arial" panose="020B0604020202020204" pitchFamily="34" charset="0"/>
              </a:rPr>
              <a:t> i=0; i&lt;size; i++) </a:t>
            </a:r>
          </a:p>
          <a:p>
            <a:pPr marL="452438" indent="0" algn="l" rtl="0">
              <a:buNone/>
            </a:pPr>
            <a:r>
              <a:rPr lang="it-IT" sz="1600" b="1" i="0" dirty="0">
                <a:effectLst/>
                <a:highlight>
                  <a:srgbClr val="FFFFFF"/>
                </a:highlight>
                <a:latin typeface="Arial" panose="020B0604020202020204" pitchFamily="34" charset="0"/>
                <a:cs typeface="Arial" panose="020B0604020202020204" pitchFamily="34" charset="0"/>
              </a:rPr>
              <a:t>        </a:t>
            </a:r>
            <a:r>
              <a:rPr lang="it-IT" sz="1600" b="1" i="0" dirty="0" err="1">
                <a:effectLst/>
                <a:highlight>
                  <a:srgbClr val="FFFFFF"/>
                </a:highlight>
                <a:latin typeface="Arial" panose="020B0604020202020204" pitchFamily="34" charset="0"/>
                <a:cs typeface="Arial" panose="020B0604020202020204" pitchFamily="34" charset="0"/>
              </a:rPr>
              <a:t>if</a:t>
            </a:r>
            <a:r>
              <a:rPr lang="it-IT" sz="1600" b="0" i="0" dirty="0">
                <a:effectLst/>
                <a:highlight>
                  <a:srgbClr val="FFFFFF"/>
                </a:highlight>
                <a:latin typeface="Arial" panose="020B0604020202020204" pitchFamily="34" charset="0"/>
                <a:cs typeface="Arial" panose="020B0604020202020204" pitchFamily="34" charset="0"/>
              </a:rPr>
              <a:t> (</a:t>
            </a:r>
            <a:r>
              <a:rPr lang="it-IT" sz="1600" dirty="0">
                <a:latin typeface="Arial" panose="020B0604020202020204" pitchFamily="34" charset="0"/>
                <a:cs typeface="Arial" panose="020B0604020202020204" pitchFamily="34" charset="0"/>
              </a:rPr>
              <a:t>v</a:t>
            </a:r>
            <a:r>
              <a:rPr lang="it-IT" sz="1600" b="0" i="0" dirty="0">
                <a:effectLst/>
                <a:highlight>
                  <a:srgbClr val="FFFFFF"/>
                </a:highlight>
                <a:latin typeface="Arial" panose="020B0604020202020204" pitchFamily="34" charset="0"/>
                <a:cs typeface="Arial" panose="020B0604020202020204" pitchFamily="34" charset="0"/>
              </a:rPr>
              <a:t>[i]==k)</a:t>
            </a:r>
          </a:p>
          <a:p>
            <a:pPr marL="452438" indent="0" algn="l" rtl="0">
              <a:buNone/>
            </a:pPr>
            <a:r>
              <a:rPr lang="it-IT" sz="1600" b="0" i="0" dirty="0">
                <a:effectLst/>
                <a:highlight>
                  <a:srgbClr val="FFFFFF"/>
                </a:highlight>
                <a:latin typeface="Arial" panose="020B0604020202020204" pitchFamily="34" charset="0"/>
                <a:cs typeface="Arial" panose="020B0604020202020204" pitchFamily="34" charset="0"/>
              </a:rPr>
              <a:t>                  occorrenze++; </a:t>
            </a:r>
          </a:p>
          <a:p>
            <a:pPr marL="452438" indent="0" algn="l" rtl="0">
              <a:buNone/>
            </a:pPr>
            <a:r>
              <a:rPr lang="it-IT" sz="1600" b="1" i="0" dirty="0" err="1">
                <a:effectLst/>
                <a:highlight>
                  <a:srgbClr val="FFFFFF"/>
                </a:highlight>
                <a:latin typeface="Arial" panose="020B0604020202020204" pitchFamily="34" charset="0"/>
                <a:cs typeface="Arial" panose="020B0604020202020204" pitchFamily="34" charset="0"/>
              </a:rPr>
              <a:t>return</a:t>
            </a:r>
            <a:r>
              <a:rPr lang="it-IT" sz="1600" b="0" i="0" dirty="0">
                <a:effectLst/>
                <a:highlight>
                  <a:srgbClr val="FFFFFF"/>
                </a:highlight>
                <a:latin typeface="Arial" panose="020B0604020202020204" pitchFamily="34" charset="0"/>
                <a:cs typeface="Arial" panose="020B0604020202020204" pitchFamily="34" charset="0"/>
              </a:rPr>
              <a:t> occorrenze;</a:t>
            </a:r>
          </a:p>
          <a:p>
            <a:pPr marL="452438" indent="0" algn="l" rtl="0">
              <a:buNone/>
            </a:pPr>
            <a:r>
              <a:rPr lang="it-IT" sz="1600" b="0" i="0" dirty="0">
                <a:effectLst/>
                <a:highlight>
                  <a:srgbClr val="FFFFFF"/>
                </a:highlight>
                <a:latin typeface="Arial" panose="020B0604020202020204" pitchFamily="34" charset="0"/>
                <a:cs typeface="Arial" panose="020B0604020202020204" pitchFamily="34" charset="0"/>
              </a:rPr>
              <a:t>}</a:t>
            </a:r>
          </a:p>
          <a:p>
            <a:endParaRPr lang="it-IT" sz="1600" dirty="0">
              <a:latin typeface="Arial" panose="020B0604020202020204" pitchFamily="34" charset="0"/>
              <a:cs typeface="Arial" panose="020B0604020202020204" pitchFamily="34" charset="0"/>
            </a:endParaRPr>
          </a:p>
        </p:txBody>
      </p:sp>
      <p:sp>
        <p:nvSpPr>
          <p:cNvPr id="4" name="CasellaDiTesto 3">
            <a:extLst>
              <a:ext uri="{FF2B5EF4-FFF2-40B4-BE49-F238E27FC236}">
                <a16:creationId xmlns:a16="http://schemas.microsoft.com/office/drawing/2014/main" id="{6D117904-BF82-63E3-47B5-81DD277F5385}"/>
              </a:ext>
            </a:extLst>
          </p:cNvPr>
          <p:cNvSpPr txBox="1"/>
          <p:nvPr/>
        </p:nvSpPr>
        <p:spPr>
          <a:xfrm>
            <a:off x="838200" y="1052178"/>
            <a:ext cx="9313985" cy="3607206"/>
          </a:xfrm>
          <a:prstGeom prst="rect">
            <a:avLst/>
          </a:prstGeom>
          <a:noFill/>
        </p:spPr>
        <p:txBody>
          <a:bodyPr wrap="square" rtlCol="0">
            <a:spAutoFit/>
          </a:bodyPr>
          <a:lstStyle/>
          <a:p>
            <a:pPr>
              <a:lnSpc>
                <a:spcPct val="150000"/>
              </a:lnSpc>
            </a:pPr>
            <a:r>
              <a:rPr lang="it-IT" sz="1400" b="0" i="0" dirty="0">
                <a:effectLst/>
                <a:highlight>
                  <a:srgbClr val="FFFFFF"/>
                </a:highlight>
                <a:latin typeface="Arial" panose="020B0604020202020204" pitchFamily="34" charset="0"/>
                <a:cs typeface="Arial" panose="020B0604020202020204" pitchFamily="34" charset="0"/>
              </a:rPr>
              <a:t>Modificare la funzione che segue in modo da usare la </a:t>
            </a:r>
            <a:r>
              <a:rPr lang="it-IT" sz="1400" b="1" i="0" dirty="0">
                <a:effectLst/>
                <a:highlight>
                  <a:srgbClr val="FFFFFF"/>
                </a:highlight>
                <a:latin typeface="Arial" panose="020B0604020202020204" pitchFamily="34" charset="0"/>
                <a:cs typeface="Arial" panose="020B0604020202020204" pitchFamily="34" charset="0"/>
              </a:rPr>
              <a:t>ricerca sequenziale </a:t>
            </a:r>
            <a:r>
              <a:rPr lang="it-IT" sz="1400" b="0" i="0" dirty="0">
                <a:effectLst/>
                <a:highlight>
                  <a:srgbClr val="FFFFFF"/>
                </a:highlight>
                <a:latin typeface="Arial" panose="020B0604020202020204" pitchFamily="34" charset="0"/>
                <a:cs typeface="Arial" panose="020B0604020202020204" pitchFamily="34" charset="0"/>
              </a:rPr>
              <a:t>per determinare il numero di </a:t>
            </a:r>
            <a:r>
              <a:rPr lang="it-IT" sz="1400" b="1" i="0" dirty="0">
                <a:effectLst/>
                <a:highlight>
                  <a:srgbClr val="FFFFFF"/>
                </a:highlight>
                <a:latin typeface="Arial" panose="020B0604020202020204" pitchFamily="34" charset="0"/>
                <a:cs typeface="Arial" panose="020B0604020202020204" pitchFamily="34" charset="0"/>
              </a:rPr>
              <a:t>occorrenze</a:t>
            </a:r>
            <a:r>
              <a:rPr lang="it-IT" sz="1400" b="0" i="0" dirty="0">
                <a:effectLst/>
                <a:highlight>
                  <a:srgbClr val="FFFFFF"/>
                </a:highlight>
                <a:latin typeface="Arial" panose="020B0604020202020204" pitchFamily="34" charset="0"/>
                <a:cs typeface="Arial" panose="020B0604020202020204" pitchFamily="34" charset="0"/>
              </a:rPr>
              <a:t>, ovvero il numero di volte che la </a:t>
            </a:r>
            <a:r>
              <a:rPr lang="it-IT" sz="1400" b="0" i="1" dirty="0">
                <a:effectLst/>
                <a:highlight>
                  <a:srgbClr val="FFFFFF"/>
                </a:highlight>
                <a:latin typeface="Arial" panose="020B0604020202020204" pitchFamily="34" charset="0"/>
                <a:cs typeface="Arial" panose="020B0604020202020204" pitchFamily="34" charset="0"/>
              </a:rPr>
              <a:t>chiave</a:t>
            </a:r>
            <a:r>
              <a:rPr lang="it-IT" sz="1400" b="0" i="0" dirty="0">
                <a:effectLst/>
                <a:highlight>
                  <a:srgbClr val="FFFFFF"/>
                </a:highlight>
                <a:latin typeface="Arial" panose="020B0604020202020204" pitchFamily="34" charset="0"/>
                <a:cs typeface="Arial" panose="020B0604020202020204" pitchFamily="34" charset="0"/>
              </a:rPr>
              <a:t> appare nella sequenza. Provare la funzione richiamandola in un </a:t>
            </a:r>
            <a:r>
              <a:rPr lang="it-IT" sz="1400" b="0" i="1" dirty="0" err="1">
                <a:effectLst/>
                <a:highlight>
                  <a:srgbClr val="FFFFFF"/>
                </a:highlight>
                <a:latin typeface="Arial" panose="020B0604020202020204" pitchFamily="34" charset="0"/>
                <a:cs typeface="Arial" panose="020B0604020202020204" pitchFamily="34" charset="0"/>
              </a:rPr>
              <a:t>main</a:t>
            </a:r>
            <a:r>
              <a:rPr lang="it-IT" sz="1400" b="0" i="1" dirty="0">
                <a:effectLst/>
                <a:highlight>
                  <a:srgbClr val="FFFFFF"/>
                </a:highlight>
                <a:latin typeface="Arial" panose="020B0604020202020204" pitchFamily="34" charset="0"/>
                <a:cs typeface="Arial" panose="020B0604020202020204" pitchFamily="34" charset="0"/>
              </a:rPr>
              <a:t>()</a:t>
            </a:r>
            <a:r>
              <a:rPr lang="it-IT" sz="1400" b="0" i="0" dirty="0">
                <a:effectLst/>
                <a:highlight>
                  <a:srgbClr val="FFFFFF"/>
                </a:highlight>
                <a:latin typeface="Arial" panose="020B0604020202020204" pitchFamily="34" charset="0"/>
                <a:cs typeface="Arial" panose="020B0604020202020204" pitchFamily="34" charset="0"/>
              </a:rPr>
              <a:t>.</a:t>
            </a:r>
          </a:p>
          <a:p>
            <a:pPr>
              <a:lnSpc>
                <a:spcPct val="150000"/>
              </a:lnSpc>
            </a:pPr>
            <a:endParaRPr lang="it-IT" sz="1400" b="0" i="0" dirty="0">
              <a:effectLst/>
              <a:highlight>
                <a:srgbClr val="FFFFFF"/>
              </a:highlight>
              <a:latin typeface="Arial" panose="020B0604020202020204" pitchFamily="34" charset="0"/>
              <a:cs typeface="Arial" panose="020B0604020202020204" pitchFamily="34" charset="0"/>
            </a:endParaRPr>
          </a:p>
          <a:p>
            <a:pPr>
              <a:lnSpc>
                <a:spcPct val="150000"/>
              </a:lnSpc>
            </a:pPr>
            <a:r>
              <a:rPr lang="it-IT" sz="1400" b="1" dirty="0" err="1">
                <a:latin typeface="Arial" panose="020B0604020202020204" pitchFamily="34" charset="0"/>
                <a:cs typeface="Arial" panose="020B0604020202020204" pitchFamily="34" charset="0"/>
              </a:rPr>
              <a:t>int</a:t>
            </a:r>
            <a:r>
              <a:rPr lang="it-IT" sz="1400" dirty="0">
                <a:latin typeface="Arial" panose="020B0604020202020204" pitchFamily="34" charset="0"/>
                <a:cs typeface="Arial" panose="020B0604020202020204" pitchFamily="34" charset="0"/>
              </a:rPr>
              <a:t> ricerca (</a:t>
            </a:r>
            <a:r>
              <a:rPr lang="it-IT" sz="1400" dirty="0" err="1">
                <a:latin typeface="Arial" panose="020B0604020202020204" pitchFamily="34" charset="0"/>
                <a:cs typeface="Arial" panose="020B0604020202020204" pitchFamily="34" charset="0"/>
              </a:rPr>
              <a:t>int</a:t>
            </a:r>
            <a:r>
              <a:rPr lang="it-IT" sz="1400" dirty="0">
                <a:latin typeface="Arial" panose="020B0604020202020204" pitchFamily="34" charset="0"/>
                <a:cs typeface="Arial" panose="020B0604020202020204" pitchFamily="34" charset="0"/>
              </a:rPr>
              <a:t> v[ ], </a:t>
            </a:r>
            <a:r>
              <a:rPr lang="it-IT" sz="1400" dirty="0" err="1">
                <a:latin typeface="Arial" panose="020B0604020202020204" pitchFamily="34" charset="0"/>
                <a:cs typeface="Arial" panose="020B0604020202020204" pitchFamily="34" charset="0"/>
              </a:rPr>
              <a:t>int</a:t>
            </a:r>
            <a:r>
              <a:rPr lang="it-IT" sz="1400" dirty="0">
                <a:latin typeface="Arial" panose="020B0604020202020204" pitchFamily="34" charset="0"/>
                <a:cs typeface="Arial" panose="020B0604020202020204" pitchFamily="34" charset="0"/>
              </a:rPr>
              <a:t> size, </a:t>
            </a:r>
            <a:r>
              <a:rPr lang="it-IT" sz="1400" dirty="0" err="1">
                <a:latin typeface="Arial" panose="020B0604020202020204" pitchFamily="34" charset="0"/>
                <a:cs typeface="Arial" panose="020B0604020202020204" pitchFamily="34" charset="0"/>
              </a:rPr>
              <a:t>int</a:t>
            </a:r>
            <a:r>
              <a:rPr lang="it-IT" sz="1400" dirty="0">
                <a:latin typeface="Arial" panose="020B0604020202020204" pitchFamily="34" charset="0"/>
                <a:cs typeface="Arial" panose="020B0604020202020204" pitchFamily="34" charset="0"/>
              </a:rPr>
              <a:t> k)  </a:t>
            </a:r>
            <a:r>
              <a:rPr lang="it-IT" sz="1400" b="0" i="0" dirty="0">
                <a:solidFill>
                  <a:srgbClr val="1F1F1F"/>
                </a:solidFill>
                <a:effectLst/>
                <a:highlight>
                  <a:srgbClr val="FFFFFF"/>
                </a:highlight>
                <a:latin typeface="Arial" panose="020B0604020202020204" pitchFamily="34" charset="0"/>
                <a:cs typeface="Arial" panose="020B0604020202020204" pitchFamily="34" charset="0"/>
              </a:rPr>
              <a:t>{</a:t>
            </a:r>
            <a:r>
              <a:rPr lang="it-IT" sz="1400" b="0" i="0" dirty="0">
                <a:solidFill>
                  <a:srgbClr val="1F1F1F"/>
                </a:solidFill>
                <a:effectLst/>
                <a:highlight>
                  <a:srgbClr val="FFFFFF"/>
                </a:highlight>
                <a:latin typeface="Google Sans"/>
              </a:rPr>
              <a:t> </a:t>
            </a:r>
            <a:endParaRPr lang="it-IT" sz="1400" dirty="0">
              <a:latin typeface="Arial" panose="020B0604020202020204" pitchFamily="34" charset="0"/>
              <a:cs typeface="Arial" panose="020B0604020202020204" pitchFamily="34" charset="0"/>
            </a:endParaRPr>
          </a:p>
          <a:p>
            <a:pPr>
              <a:lnSpc>
                <a:spcPct val="150000"/>
              </a:lnSpc>
            </a:pPr>
            <a:r>
              <a:rPr lang="it-IT" sz="1400" dirty="0">
                <a:latin typeface="Arial" panose="020B0604020202020204" pitchFamily="34" charset="0"/>
                <a:cs typeface="Arial" panose="020B0604020202020204" pitchFamily="34" charset="0"/>
              </a:rPr>
              <a:t>      </a:t>
            </a:r>
            <a:r>
              <a:rPr lang="it-IT" sz="1400" b="1" dirty="0" err="1">
                <a:latin typeface="Arial" panose="020B0604020202020204" pitchFamily="34" charset="0"/>
                <a:cs typeface="Arial" panose="020B0604020202020204" pitchFamily="34" charset="0"/>
              </a:rPr>
              <a:t>int</a:t>
            </a:r>
            <a:r>
              <a:rPr lang="it-IT" sz="1400" dirty="0">
                <a:latin typeface="Arial" panose="020B0604020202020204" pitchFamily="34" charset="0"/>
                <a:cs typeface="Arial" panose="020B0604020202020204" pitchFamily="34" charset="0"/>
              </a:rPr>
              <a:t> i;</a:t>
            </a:r>
          </a:p>
          <a:p>
            <a:pPr>
              <a:lnSpc>
                <a:spcPct val="150000"/>
              </a:lnSpc>
            </a:pPr>
            <a:r>
              <a:rPr lang="it-IT" sz="1400" dirty="0">
                <a:latin typeface="Arial" panose="020B0604020202020204" pitchFamily="34" charset="0"/>
                <a:cs typeface="Arial" panose="020B0604020202020204" pitchFamily="34" charset="0"/>
              </a:rPr>
              <a:t>      </a:t>
            </a:r>
            <a:r>
              <a:rPr lang="it-IT" sz="1400" b="1" dirty="0">
                <a:latin typeface="Arial" panose="020B0604020202020204" pitchFamily="34" charset="0"/>
                <a:cs typeface="Arial" panose="020B0604020202020204" pitchFamily="34" charset="0"/>
              </a:rPr>
              <a:t>for</a:t>
            </a:r>
            <a:r>
              <a:rPr lang="it-IT" sz="1400" dirty="0">
                <a:latin typeface="Arial" panose="020B0604020202020204" pitchFamily="34" charset="0"/>
                <a:cs typeface="Arial" panose="020B0604020202020204" pitchFamily="34" charset="0"/>
              </a:rPr>
              <a:t> (i=0 ; i &lt; size; i++)</a:t>
            </a:r>
          </a:p>
          <a:p>
            <a:pPr>
              <a:lnSpc>
                <a:spcPct val="150000"/>
              </a:lnSpc>
            </a:pPr>
            <a:r>
              <a:rPr lang="it-IT" sz="1400" dirty="0">
                <a:latin typeface="Arial" panose="020B0604020202020204" pitchFamily="34" charset="0"/>
                <a:cs typeface="Arial" panose="020B0604020202020204" pitchFamily="34" charset="0"/>
              </a:rPr>
              <a:t>            </a:t>
            </a:r>
            <a:r>
              <a:rPr lang="it-IT" sz="1400" b="1" dirty="0" err="1">
                <a:latin typeface="Arial" panose="020B0604020202020204" pitchFamily="34" charset="0"/>
                <a:cs typeface="Arial" panose="020B0604020202020204" pitchFamily="34" charset="0"/>
              </a:rPr>
              <a:t>if</a:t>
            </a:r>
            <a:r>
              <a:rPr lang="it-IT" sz="1400" dirty="0">
                <a:latin typeface="Arial" panose="020B0604020202020204" pitchFamily="34" charset="0"/>
                <a:cs typeface="Arial" panose="020B0604020202020204" pitchFamily="34" charset="0"/>
              </a:rPr>
              <a:t> (v[i] == k) </a:t>
            </a:r>
          </a:p>
          <a:p>
            <a:pPr>
              <a:lnSpc>
                <a:spcPct val="150000"/>
              </a:lnSpc>
            </a:pPr>
            <a:r>
              <a:rPr lang="it-IT" sz="1400" dirty="0">
                <a:latin typeface="Arial" panose="020B0604020202020204" pitchFamily="34" charset="0"/>
                <a:cs typeface="Arial" panose="020B0604020202020204" pitchFamily="34" charset="0"/>
              </a:rPr>
              <a:t>               </a:t>
            </a:r>
            <a:r>
              <a:rPr lang="it-IT" sz="1400" b="1" dirty="0" err="1">
                <a:latin typeface="Arial" panose="020B0604020202020204" pitchFamily="34" charset="0"/>
                <a:cs typeface="Arial" panose="020B0604020202020204" pitchFamily="34" charset="0"/>
              </a:rPr>
              <a:t>return</a:t>
            </a:r>
            <a:r>
              <a:rPr lang="it-IT" sz="1400" dirty="0">
                <a:latin typeface="Arial" panose="020B0604020202020204" pitchFamily="34" charset="0"/>
                <a:cs typeface="Arial" panose="020B0604020202020204" pitchFamily="34" charset="0"/>
              </a:rPr>
              <a:t> i;</a:t>
            </a:r>
          </a:p>
          <a:p>
            <a:pPr>
              <a:lnSpc>
                <a:spcPct val="150000"/>
              </a:lnSpc>
            </a:pPr>
            <a:r>
              <a:rPr lang="it-IT" sz="1400" dirty="0">
                <a:latin typeface="Arial" panose="020B0604020202020204" pitchFamily="34" charset="0"/>
                <a:cs typeface="Arial" panose="020B0604020202020204" pitchFamily="34" charset="0"/>
              </a:rPr>
              <a:t>      </a:t>
            </a:r>
            <a:r>
              <a:rPr lang="it-IT" sz="1400" b="1" dirty="0" err="1">
                <a:latin typeface="Arial" panose="020B0604020202020204" pitchFamily="34" charset="0"/>
                <a:cs typeface="Arial" panose="020B0604020202020204" pitchFamily="34" charset="0"/>
              </a:rPr>
              <a:t>return</a:t>
            </a:r>
            <a:r>
              <a:rPr lang="it-IT" sz="1400" dirty="0">
                <a:latin typeface="Arial" panose="020B0604020202020204" pitchFamily="34" charset="0"/>
                <a:cs typeface="Arial" panose="020B0604020202020204" pitchFamily="34" charset="0"/>
              </a:rPr>
              <a:t> -1;</a:t>
            </a:r>
          </a:p>
          <a:p>
            <a:pPr>
              <a:lnSpc>
                <a:spcPct val="150000"/>
              </a:lnSpc>
            </a:pPr>
            <a:r>
              <a:rPr lang="it-IT" sz="1400" dirty="0">
                <a:solidFill>
                  <a:srgbClr val="1F1F1F"/>
                </a:solidFill>
                <a:highlight>
                  <a:srgbClr val="FFFFFF"/>
                </a:highlight>
                <a:latin typeface="Arial" panose="020B0604020202020204" pitchFamily="34" charset="0"/>
                <a:cs typeface="Arial" panose="020B0604020202020204" pitchFamily="34" charset="0"/>
              </a:rPr>
              <a:t>}</a:t>
            </a:r>
          </a:p>
        </p:txBody>
      </p:sp>
      <p:sp>
        <p:nvSpPr>
          <p:cNvPr id="5" name="CasellaDiTesto 4">
            <a:extLst>
              <a:ext uri="{FF2B5EF4-FFF2-40B4-BE49-F238E27FC236}">
                <a16:creationId xmlns:a16="http://schemas.microsoft.com/office/drawing/2014/main" id="{E2330CAF-537A-A7A6-C017-5AB490F9949A}"/>
              </a:ext>
            </a:extLst>
          </p:cNvPr>
          <p:cNvSpPr txBox="1"/>
          <p:nvPr/>
        </p:nvSpPr>
        <p:spPr>
          <a:xfrm>
            <a:off x="4149968" y="2024287"/>
            <a:ext cx="5436160" cy="307777"/>
          </a:xfrm>
          <a:prstGeom prst="rect">
            <a:avLst/>
          </a:prstGeom>
          <a:pattFill prst="trellis">
            <a:fgClr>
              <a:srgbClr val="FFFFCC"/>
            </a:fgClr>
            <a:bgClr>
              <a:schemeClr val="bg1"/>
            </a:bgClr>
          </a:pattFill>
          <a:ln>
            <a:solidFill>
              <a:srgbClr val="FFFF00"/>
            </a:solidFill>
          </a:ln>
        </p:spPr>
        <p:txBody>
          <a:bodyPr wrap="square" rtlCol="0">
            <a:spAutoFit/>
          </a:bodyPr>
          <a:lstStyle/>
          <a:p>
            <a:r>
              <a:rPr lang="it-IT" sz="1400" b="1" dirty="0">
                <a:latin typeface="Bradley Hand ITC" panose="03070402050302030203" pitchFamily="66" charset="0"/>
              </a:rPr>
              <a:t>GLI STUDENTI DEVONO SPERIMENTARE IN PRIMA PERSONA</a:t>
            </a:r>
          </a:p>
        </p:txBody>
      </p:sp>
      <p:cxnSp>
        <p:nvCxnSpPr>
          <p:cNvPr id="6" name="Connettore diritto 5">
            <a:extLst>
              <a:ext uri="{FF2B5EF4-FFF2-40B4-BE49-F238E27FC236}">
                <a16:creationId xmlns:a16="http://schemas.microsoft.com/office/drawing/2014/main" id="{D75F85F9-C532-78E1-D735-8A7614292B29}"/>
              </a:ext>
            </a:extLst>
          </p:cNvPr>
          <p:cNvCxnSpPr/>
          <p:nvPr/>
        </p:nvCxnSpPr>
        <p:spPr>
          <a:xfrm>
            <a:off x="566057" y="550775"/>
            <a:ext cx="11059886" cy="0"/>
          </a:xfrm>
          <a:prstGeom prst="line">
            <a:avLst/>
          </a:prstGeom>
          <a:ln>
            <a:solidFill>
              <a:srgbClr val="1482AC"/>
            </a:solidFill>
          </a:ln>
        </p:spPr>
        <p:style>
          <a:lnRef idx="1">
            <a:schemeClr val="accent1"/>
          </a:lnRef>
          <a:fillRef idx="0">
            <a:schemeClr val="accent1"/>
          </a:fillRef>
          <a:effectRef idx="0">
            <a:schemeClr val="accent1"/>
          </a:effectRef>
          <a:fontRef idx="minor">
            <a:schemeClr val="tx1"/>
          </a:fontRef>
        </p:style>
      </p:cxnSp>
      <p:sp>
        <p:nvSpPr>
          <p:cNvPr id="7" name="CasellaDiTesto 6">
            <a:extLst>
              <a:ext uri="{FF2B5EF4-FFF2-40B4-BE49-F238E27FC236}">
                <a16:creationId xmlns:a16="http://schemas.microsoft.com/office/drawing/2014/main" id="{D33C9B26-49EE-3D0A-BFED-649F4D0F628E}"/>
              </a:ext>
            </a:extLst>
          </p:cNvPr>
          <p:cNvSpPr txBox="1"/>
          <p:nvPr/>
        </p:nvSpPr>
        <p:spPr>
          <a:xfrm>
            <a:off x="583258" y="226006"/>
            <a:ext cx="4026040" cy="338554"/>
          </a:xfrm>
          <a:prstGeom prst="rect">
            <a:avLst/>
          </a:prstGeom>
          <a:noFill/>
        </p:spPr>
        <p:txBody>
          <a:bodyPr wrap="square" rtlCol="0">
            <a:spAutoFit/>
          </a:bodyPr>
          <a:lstStyle/>
          <a:p>
            <a:r>
              <a:rPr lang="it-IT" sz="1600" b="1" dirty="0">
                <a:solidFill>
                  <a:srgbClr val="1482AC"/>
                </a:solidFill>
                <a:latin typeface="Arial" panose="020B0604020202020204" pitchFamily="34" charset="0"/>
                <a:cs typeface="Arial" panose="020B0604020202020204" pitchFamily="34" charset="0"/>
              </a:rPr>
              <a:t>RICERCA SEQUENZIALE O LINEARE</a:t>
            </a:r>
          </a:p>
        </p:txBody>
      </p:sp>
      <p:sp>
        <p:nvSpPr>
          <p:cNvPr id="8" name="CasellaDiTesto 7">
            <a:extLst>
              <a:ext uri="{FF2B5EF4-FFF2-40B4-BE49-F238E27FC236}">
                <a16:creationId xmlns:a16="http://schemas.microsoft.com/office/drawing/2014/main" id="{7BBC6F61-8F7D-C126-0FDD-EF06E142B512}"/>
              </a:ext>
            </a:extLst>
          </p:cNvPr>
          <p:cNvSpPr txBox="1"/>
          <p:nvPr/>
        </p:nvSpPr>
        <p:spPr>
          <a:xfrm>
            <a:off x="4149968" y="2545869"/>
            <a:ext cx="5546691" cy="738664"/>
          </a:xfrm>
          <a:prstGeom prst="rect">
            <a:avLst/>
          </a:prstGeom>
          <a:noFill/>
          <a:ln w="38100">
            <a:solidFill>
              <a:srgbClr val="92D050"/>
            </a:solidFill>
          </a:ln>
        </p:spPr>
        <p:txBody>
          <a:bodyPr wrap="square" rtlCol="0">
            <a:spAutoFit/>
          </a:bodyPr>
          <a:lstStyle/>
          <a:p>
            <a:r>
              <a:rPr lang="it-IT" sz="1400" b="1" i="1" dirty="0"/>
              <a:t>Principio della continuità</a:t>
            </a:r>
            <a:r>
              <a:rPr lang="it-IT" sz="1400" dirty="0"/>
              <a:t>: l’argomento della lezione segue un percorso continuativo che  mira all’introduzione del concetto teorico e dell’applicazione pratica</a:t>
            </a:r>
          </a:p>
        </p:txBody>
      </p:sp>
      <p:sp>
        <p:nvSpPr>
          <p:cNvPr id="9" name="CasellaDiTesto 8">
            <a:extLst>
              <a:ext uri="{FF2B5EF4-FFF2-40B4-BE49-F238E27FC236}">
                <a16:creationId xmlns:a16="http://schemas.microsoft.com/office/drawing/2014/main" id="{EFFDE10E-B8ED-2B11-34C0-58D3F65BD114}"/>
              </a:ext>
            </a:extLst>
          </p:cNvPr>
          <p:cNvSpPr txBox="1"/>
          <p:nvPr/>
        </p:nvSpPr>
        <p:spPr>
          <a:xfrm>
            <a:off x="4149968" y="3381345"/>
            <a:ext cx="5546691" cy="738664"/>
          </a:xfrm>
          <a:prstGeom prst="rect">
            <a:avLst/>
          </a:prstGeom>
          <a:noFill/>
          <a:ln w="38100">
            <a:solidFill>
              <a:srgbClr val="92D050"/>
            </a:solidFill>
          </a:ln>
        </p:spPr>
        <p:txBody>
          <a:bodyPr wrap="square" rtlCol="0">
            <a:spAutoFit/>
          </a:bodyPr>
          <a:lstStyle/>
          <a:p>
            <a:r>
              <a:rPr lang="it-IT" sz="1400" b="1" i="1" dirty="0"/>
              <a:t>Principio dell’autonomia</a:t>
            </a:r>
            <a:r>
              <a:rPr lang="it-IT" sz="1400" dirty="0"/>
              <a:t>: il compito assegnato in classe dovrebbe suscitare nell’allievo una percezione di autonomia progressiva nell’uso degli algoritmi di ricerca</a:t>
            </a:r>
          </a:p>
        </p:txBody>
      </p:sp>
    </p:spTree>
    <p:extLst>
      <p:ext uri="{BB962C8B-B14F-4D97-AF65-F5344CB8AC3E}">
        <p14:creationId xmlns:p14="http://schemas.microsoft.com/office/powerpoint/2010/main" val="3130795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10000"/>
                                  </p:stCondLst>
                                  <p:childTnLst>
                                    <p:set>
                                      <p:cBhvr>
                                        <p:cTn id="6" dur="1" fill="hold">
                                          <p:stCondLst>
                                            <p:cond delay="0"/>
                                          </p:stCondLst>
                                        </p:cTn>
                                        <p:tgtEl>
                                          <p:spTgt spid="3">
                                            <p:bg/>
                                          </p:spTgt>
                                        </p:tgtEl>
                                        <p:attrNameLst>
                                          <p:attrName>style.visibility</p:attrName>
                                        </p:attrNameLst>
                                      </p:cBhvr>
                                      <p:to>
                                        <p:strVal val="visible"/>
                                      </p:to>
                                    </p:set>
                                    <p:animEffect transition="in" filter="fade">
                                      <p:cBhvr>
                                        <p:cTn id="7" dur="2750"/>
                                        <p:tgtEl>
                                          <p:spTgt spid="3">
                                            <p:bg/>
                                          </p:spTgt>
                                        </p:tgtEl>
                                      </p:cBhvr>
                                    </p:animEffect>
                                    <p:anim calcmode="lin" valueType="num">
                                      <p:cBhvr>
                                        <p:cTn id="8" dur="2750" fill="hold"/>
                                        <p:tgtEl>
                                          <p:spTgt spid="3">
                                            <p:bg/>
                                          </p:spTgt>
                                        </p:tgtEl>
                                        <p:attrNameLst>
                                          <p:attrName>ppt_x</p:attrName>
                                        </p:attrNameLst>
                                      </p:cBhvr>
                                      <p:tavLst>
                                        <p:tav tm="0">
                                          <p:val>
                                            <p:strVal val="#ppt_x"/>
                                          </p:val>
                                        </p:tav>
                                        <p:tav tm="100000">
                                          <p:val>
                                            <p:strVal val="#ppt_x"/>
                                          </p:val>
                                        </p:tav>
                                      </p:tavLst>
                                    </p:anim>
                                    <p:anim calcmode="lin" valueType="num">
                                      <p:cBhvr>
                                        <p:cTn id="9" dur="2750" fill="hold"/>
                                        <p:tgtEl>
                                          <p:spTgt spid="3">
                                            <p:bg/>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1000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2750"/>
                                        <p:tgtEl>
                                          <p:spTgt spid="3">
                                            <p:txEl>
                                              <p:pRg st="0" end="0"/>
                                            </p:txEl>
                                          </p:spTgt>
                                        </p:tgtEl>
                                      </p:cBhvr>
                                    </p:animEffect>
                                    <p:anim calcmode="lin" valueType="num">
                                      <p:cBhvr>
                                        <p:cTn id="13" dur="275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4" dur="2750" fill="hold"/>
                                        <p:tgtEl>
                                          <p:spTgt spid="3">
                                            <p:txEl>
                                              <p:pRg st="0" end="0"/>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1000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2750"/>
                                        <p:tgtEl>
                                          <p:spTgt spid="3">
                                            <p:txEl>
                                              <p:pRg st="1" end="1"/>
                                            </p:txEl>
                                          </p:spTgt>
                                        </p:tgtEl>
                                      </p:cBhvr>
                                    </p:animEffect>
                                    <p:anim calcmode="lin" valueType="num">
                                      <p:cBhvr>
                                        <p:cTn id="18" dur="275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9" dur="2750" fill="hold"/>
                                        <p:tgtEl>
                                          <p:spTgt spid="3">
                                            <p:txEl>
                                              <p:pRg st="1" end="1"/>
                                            </p:txEl>
                                          </p:spTgt>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1000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2750"/>
                                        <p:tgtEl>
                                          <p:spTgt spid="3">
                                            <p:txEl>
                                              <p:pRg st="2" end="2"/>
                                            </p:txEl>
                                          </p:spTgt>
                                        </p:tgtEl>
                                      </p:cBhvr>
                                    </p:animEffect>
                                    <p:anim calcmode="lin" valueType="num">
                                      <p:cBhvr>
                                        <p:cTn id="23" dur="275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4" dur="2750" fill="hold"/>
                                        <p:tgtEl>
                                          <p:spTgt spid="3">
                                            <p:txEl>
                                              <p:pRg st="2" end="2"/>
                                            </p:txEl>
                                          </p:spTgt>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1000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fade">
                                      <p:cBhvr>
                                        <p:cTn id="27" dur="2750"/>
                                        <p:tgtEl>
                                          <p:spTgt spid="3">
                                            <p:txEl>
                                              <p:pRg st="3" end="3"/>
                                            </p:txEl>
                                          </p:spTgt>
                                        </p:tgtEl>
                                      </p:cBhvr>
                                    </p:animEffect>
                                    <p:anim calcmode="lin" valueType="num">
                                      <p:cBhvr>
                                        <p:cTn id="28" dur="275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9" dur="2750" fill="hold"/>
                                        <p:tgtEl>
                                          <p:spTgt spid="3">
                                            <p:txEl>
                                              <p:pRg st="3" end="3"/>
                                            </p:txEl>
                                          </p:spTgt>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1000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fade">
                                      <p:cBhvr>
                                        <p:cTn id="32" dur="2750"/>
                                        <p:tgtEl>
                                          <p:spTgt spid="3">
                                            <p:txEl>
                                              <p:pRg st="4" end="4"/>
                                            </p:txEl>
                                          </p:spTgt>
                                        </p:tgtEl>
                                      </p:cBhvr>
                                    </p:animEffect>
                                    <p:anim calcmode="lin" valueType="num">
                                      <p:cBhvr>
                                        <p:cTn id="33" dur="275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4" dur="2750" fill="hold"/>
                                        <p:tgtEl>
                                          <p:spTgt spid="3">
                                            <p:txEl>
                                              <p:pRg st="4" end="4"/>
                                            </p:txEl>
                                          </p:spTgt>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10000"/>
                                  </p:stCondLst>
                                  <p:childTnLst>
                                    <p:set>
                                      <p:cBhvr>
                                        <p:cTn id="36" dur="1" fill="hold">
                                          <p:stCondLst>
                                            <p:cond delay="0"/>
                                          </p:stCondLst>
                                        </p:cTn>
                                        <p:tgtEl>
                                          <p:spTgt spid="3">
                                            <p:txEl>
                                              <p:pRg st="5" end="5"/>
                                            </p:txEl>
                                          </p:spTgt>
                                        </p:tgtEl>
                                        <p:attrNameLst>
                                          <p:attrName>style.visibility</p:attrName>
                                        </p:attrNameLst>
                                      </p:cBhvr>
                                      <p:to>
                                        <p:strVal val="visible"/>
                                      </p:to>
                                    </p:set>
                                    <p:animEffect transition="in" filter="fade">
                                      <p:cBhvr>
                                        <p:cTn id="37" dur="2750"/>
                                        <p:tgtEl>
                                          <p:spTgt spid="3">
                                            <p:txEl>
                                              <p:pRg st="5" end="5"/>
                                            </p:txEl>
                                          </p:spTgt>
                                        </p:tgtEl>
                                      </p:cBhvr>
                                    </p:animEffect>
                                    <p:anim calcmode="lin" valueType="num">
                                      <p:cBhvr>
                                        <p:cTn id="38" dur="275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9" dur="2750" fill="hold"/>
                                        <p:tgtEl>
                                          <p:spTgt spid="3">
                                            <p:txEl>
                                              <p:pRg st="5" end="5"/>
                                            </p:txEl>
                                          </p:spTgt>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10000"/>
                                  </p:stCondLst>
                                  <p:childTnLst>
                                    <p:set>
                                      <p:cBhvr>
                                        <p:cTn id="41" dur="1" fill="hold">
                                          <p:stCondLst>
                                            <p:cond delay="0"/>
                                          </p:stCondLst>
                                        </p:cTn>
                                        <p:tgtEl>
                                          <p:spTgt spid="3">
                                            <p:txEl>
                                              <p:pRg st="6" end="6"/>
                                            </p:txEl>
                                          </p:spTgt>
                                        </p:tgtEl>
                                        <p:attrNameLst>
                                          <p:attrName>style.visibility</p:attrName>
                                        </p:attrNameLst>
                                      </p:cBhvr>
                                      <p:to>
                                        <p:strVal val="visible"/>
                                      </p:to>
                                    </p:set>
                                    <p:animEffect transition="in" filter="fade">
                                      <p:cBhvr>
                                        <p:cTn id="42" dur="2750"/>
                                        <p:tgtEl>
                                          <p:spTgt spid="3">
                                            <p:txEl>
                                              <p:pRg st="6" end="6"/>
                                            </p:txEl>
                                          </p:spTgt>
                                        </p:tgtEl>
                                      </p:cBhvr>
                                    </p:animEffect>
                                    <p:anim calcmode="lin" valueType="num">
                                      <p:cBhvr>
                                        <p:cTn id="43" dur="275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44" dur="275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Connettore diritto 3">
            <a:extLst>
              <a:ext uri="{FF2B5EF4-FFF2-40B4-BE49-F238E27FC236}">
                <a16:creationId xmlns:a16="http://schemas.microsoft.com/office/drawing/2014/main" id="{A99EAD4D-5635-4B04-C3A9-1DD2AE1E7AB7}"/>
              </a:ext>
            </a:extLst>
          </p:cNvPr>
          <p:cNvCxnSpPr/>
          <p:nvPr/>
        </p:nvCxnSpPr>
        <p:spPr>
          <a:xfrm>
            <a:off x="566057" y="550775"/>
            <a:ext cx="11059886" cy="0"/>
          </a:xfrm>
          <a:prstGeom prst="line">
            <a:avLst/>
          </a:prstGeom>
          <a:ln>
            <a:solidFill>
              <a:srgbClr val="1482AC"/>
            </a:solidFill>
          </a:ln>
        </p:spPr>
        <p:style>
          <a:lnRef idx="1">
            <a:schemeClr val="accent1"/>
          </a:lnRef>
          <a:fillRef idx="0">
            <a:schemeClr val="accent1"/>
          </a:fillRef>
          <a:effectRef idx="0">
            <a:schemeClr val="accent1"/>
          </a:effectRef>
          <a:fontRef idx="minor">
            <a:schemeClr val="tx1"/>
          </a:fontRef>
        </p:style>
      </p:cxnSp>
      <p:sp>
        <p:nvSpPr>
          <p:cNvPr id="5" name="CasellaDiTesto 4">
            <a:extLst>
              <a:ext uri="{FF2B5EF4-FFF2-40B4-BE49-F238E27FC236}">
                <a16:creationId xmlns:a16="http://schemas.microsoft.com/office/drawing/2014/main" id="{EC112DEA-043C-82EB-FADE-E44B43676696}"/>
              </a:ext>
            </a:extLst>
          </p:cNvPr>
          <p:cNvSpPr txBox="1"/>
          <p:nvPr/>
        </p:nvSpPr>
        <p:spPr>
          <a:xfrm>
            <a:off x="583258" y="226006"/>
            <a:ext cx="4026040" cy="338554"/>
          </a:xfrm>
          <a:prstGeom prst="rect">
            <a:avLst/>
          </a:prstGeom>
          <a:noFill/>
        </p:spPr>
        <p:txBody>
          <a:bodyPr wrap="square" rtlCol="0">
            <a:spAutoFit/>
          </a:bodyPr>
          <a:lstStyle/>
          <a:p>
            <a:r>
              <a:rPr lang="it-IT" sz="1600" b="1" dirty="0">
                <a:solidFill>
                  <a:srgbClr val="1482AC"/>
                </a:solidFill>
                <a:latin typeface="Arial" panose="020B0604020202020204" pitchFamily="34" charset="0"/>
                <a:cs typeface="Arial" panose="020B0604020202020204" pitchFamily="34" charset="0"/>
              </a:rPr>
              <a:t>RICERCA BINARIA O DICOTOMICA</a:t>
            </a:r>
          </a:p>
        </p:txBody>
      </p:sp>
      <p:sp>
        <p:nvSpPr>
          <p:cNvPr id="6" name="CasellaDiTesto 5">
            <a:extLst>
              <a:ext uri="{FF2B5EF4-FFF2-40B4-BE49-F238E27FC236}">
                <a16:creationId xmlns:a16="http://schemas.microsoft.com/office/drawing/2014/main" id="{6E75B5E7-D321-8DA5-CC46-7330C0080A8F}"/>
              </a:ext>
            </a:extLst>
          </p:cNvPr>
          <p:cNvSpPr txBox="1"/>
          <p:nvPr/>
        </p:nvSpPr>
        <p:spPr>
          <a:xfrm>
            <a:off x="583258" y="748699"/>
            <a:ext cx="7920681" cy="1991379"/>
          </a:xfrm>
          <a:prstGeom prst="rect">
            <a:avLst/>
          </a:prstGeom>
          <a:noFill/>
        </p:spPr>
        <p:txBody>
          <a:bodyPr wrap="square">
            <a:spAutoFit/>
          </a:bodyPr>
          <a:lstStyle/>
          <a:p>
            <a:pPr algn="l">
              <a:lnSpc>
                <a:spcPct val="150000"/>
              </a:lnSpc>
            </a:pPr>
            <a:r>
              <a:rPr lang="it-IT" sz="1400" b="1" i="0" dirty="0">
                <a:effectLst/>
                <a:latin typeface="Arial" panose="020B0604020202020204" pitchFamily="34" charset="0"/>
                <a:cs typeface="Arial" panose="020B0604020202020204" pitchFamily="34" charset="0"/>
              </a:rPr>
              <a:t>L’idea dietro la ricerca binaria</a:t>
            </a:r>
          </a:p>
          <a:p>
            <a:pPr>
              <a:lnSpc>
                <a:spcPct val="150000"/>
              </a:lnSpc>
            </a:pPr>
            <a:r>
              <a:rPr lang="it-IT" sz="1400" b="0" i="0" dirty="0">
                <a:effectLst/>
                <a:latin typeface="Arial" panose="020B0604020202020204" pitchFamily="34" charset="0"/>
                <a:cs typeface="Arial" panose="020B0604020202020204" pitchFamily="34" charset="0"/>
              </a:rPr>
              <a:t>Supponiamo di </a:t>
            </a:r>
            <a:r>
              <a:rPr lang="it-IT" sz="1400" dirty="0">
                <a:latin typeface="Arial" panose="020B0604020202020204" pitchFamily="34" charset="0"/>
                <a:cs typeface="Arial" panose="020B0604020202020204" pitchFamily="34" charset="0"/>
              </a:rPr>
              <a:t>cercare una parola in un dizionario (si si, si usa ancora!) che inizi con </a:t>
            </a:r>
            <a:r>
              <a:rPr lang="it-IT" sz="1400" b="0" i="1" dirty="0">
                <a:effectLst/>
                <a:latin typeface="Arial" panose="020B0604020202020204" pitchFamily="34" charset="0"/>
                <a:cs typeface="Arial" panose="020B0604020202020204" pitchFamily="34" charset="0"/>
              </a:rPr>
              <a:t> K</a:t>
            </a:r>
            <a:r>
              <a:rPr lang="it-IT" sz="1400" dirty="0">
                <a:latin typeface="Arial" panose="020B0604020202020204" pitchFamily="34" charset="0"/>
                <a:cs typeface="Arial" panose="020B0604020202020204" pitchFamily="34" charset="0"/>
              </a:rPr>
              <a:t>.</a:t>
            </a:r>
            <a:r>
              <a:rPr lang="it-IT" sz="1400" b="0" i="0" dirty="0">
                <a:effectLst/>
                <a:latin typeface="Arial" panose="020B0604020202020204" pitchFamily="34" charset="0"/>
                <a:cs typeface="Arial" panose="020B0604020202020204" pitchFamily="34" charset="0"/>
              </a:rPr>
              <a:t> Potremmo iniziare dall’inizio e continuare a sfogliare le pagine fino ad arrivare alla prima parola che inizia con </a:t>
            </a:r>
            <a:r>
              <a:rPr lang="it-IT" sz="1400" b="0" i="1" dirty="0">
                <a:effectLst/>
                <a:latin typeface="Arial" panose="020B0604020202020204" pitchFamily="34" charset="0"/>
                <a:cs typeface="Arial" panose="020B0604020202020204" pitchFamily="34" charset="0"/>
              </a:rPr>
              <a:t>K, m</a:t>
            </a:r>
            <a:r>
              <a:rPr lang="it-IT" sz="1400" b="0" i="0" dirty="0">
                <a:effectLst/>
                <a:latin typeface="Arial" panose="020B0604020202020204" pitchFamily="34" charset="0"/>
                <a:cs typeface="Arial" panose="020B0604020202020204" pitchFamily="34" charset="0"/>
              </a:rPr>
              <a:t>a è più probabile che inizieremo da una pagina centrale, perché sappiamo che la </a:t>
            </a:r>
            <a:r>
              <a:rPr lang="it-IT" sz="1400" b="0" i="1" dirty="0">
                <a:effectLst/>
                <a:latin typeface="Arial" panose="020B0604020202020204" pitchFamily="34" charset="0"/>
                <a:cs typeface="Arial" panose="020B0604020202020204" pitchFamily="34" charset="0"/>
              </a:rPr>
              <a:t>K</a:t>
            </a:r>
            <a:r>
              <a:rPr lang="it-IT" sz="1400" b="0" i="0" dirty="0">
                <a:effectLst/>
                <a:latin typeface="Arial" panose="020B0604020202020204" pitchFamily="34" charset="0"/>
                <a:cs typeface="Arial" panose="020B0604020202020204" pitchFamily="34" charset="0"/>
              </a:rPr>
              <a:t> è più a metà dell’alfabeto. </a:t>
            </a:r>
          </a:p>
          <a:p>
            <a:pPr>
              <a:lnSpc>
                <a:spcPct val="150000"/>
              </a:lnSpc>
            </a:pPr>
            <a:r>
              <a:rPr lang="it-IT" sz="1400" b="1" i="0" dirty="0">
                <a:effectLst/>
                <a:latin typeface="Arial" panose="020B0604020202020204" pitchFamily="34" charset="0"/>
                <a:cs typeface="Arial" panose="020B0604020202020204" pitchFamily="34" charset="0"/>
              </a:rPr>
              <a:t>Questo è l’inizio del viaggio che porta all’uso della ricerca binaria</a:t>
            </a:r>
            <a:r>
              <a:rPr lang="it-IT" sz="1400" b="0" i="0" dirty="0">
                <a:effectLst/>
                <a:latin typeface="Arial" panose="020B0604020202020204" pitchFamily="34" charset="0"/>
                <a:cs typeface="Arial" panose="020B0604020202020204" pitchFamily="34" charset="0"/>
              </a:rPr>
              <a:t>.</a:t>
            </a:r>
          </a:p>
        </p:txBody>
      </p:sp>
      <p:pic>
        <p:nvPicPr>
          <p:cNvPr id="11" name="binary-search-sequence-search">
            <a:hlinkClick r:id="" action="ppaction://media"/>
            <a:extLst>
              <a:ext uri="{FF2B5EF4-FFF2-40B4-BE49-F238E27FC236}">
                <a16:creationId xmlns:a16="http://schemas.microsoft.com/office/drawing/2014/main" id="{56789A21-BDD2-F4AA-385D-E4412D6D7C85}"/>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687" b="54077"/>
          <a:stretch/>
        </p:blipFill>
        <p:spPr>
          <a:xfrm>
            <a:off x="583258" y="3429000"/>
            <a:ext cx="6469278" cy="1991379"/>
          </a:xfrm>
          <a:prstGeom prst="rect">
            <a:avLst/>
          </a:prstGeom>
        </p:spPr>
      </p:pic>
    </p:spTree>
    <p:extLst>
      <p:ext uri="{BB962C8B-B14F-4D97-AF65-F5344CB8AC3E}">
        <p14:creationId xmlns:p14="http://schemas.microsoft.com/office/powerpoint/2010/main" val="4122685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917"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1"/>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1"/>
                                        </p:tgtEl>
                                      </p:cBhvr>
                                    </p:cmd>
                                  </p:childTnLst>
                                </p:cTn>
                              </p:par>
                            </p:childTnLst>
                          </p:cTn>
                        </p:par>
                      </p:childTnLst>
                    </p:cTn>
                  </p:par>
                </p:childTnLst>
              </p:cTn>
              <p:nextCondLst>
                <p:cond evt="onClick" delay="0">
                  <p:tgtEl>
                    <p:spTgt spid="11"/>
                  </p:tgtEl>
                </p:cond>
              </p:nextCondLst>
            </p:seq>
            <p:video>
              <p:cMediaNode vol="80000">
                <p:cTn id="12" fill="hold" display="0">
                  <p:stCondLst>
                    <p:cond delay="indefinite"/>
                  </p:stCondLst>
                </p:cTn>
                <p:tgtEl>
                  <p:spTgt spid="11"/>
                </p:tgtEl>
              </p:cMediaNode>
            </p:vide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sellaDiTesto 4">
            <a:extLst>
              <a:ext uri="{FF2B5EF4-FFF2-40B4-BE49-F238E27FC236}">
                <a16:creationId xmlns:a16="http://schemas.microsoft.com/office/drawing/2014/main" id="{267347CB-EE54-5D81-72AC-A3710B5F2C2C}"/>
              </a:ext>
            </a:extLst>
          </p:cNvPr>
          <p:cNvSpPr txBox="1"/>
          <p:nvPr/>
        </p:nvSpPr>
        <p:spPr>
          <a:xfrm>
            <a:off x="583258" y="226006"/>
            <a:ext cx="4026040" cy="338554"/>
          </a:xfrm>
          <a:prstGeom prst="rect">
            <a:avLst/>
          </a:prstGeom>
          <a:noFill/>
        </p:spPr>
        <p:txBody>
          <a:bodyPr wrap="square" rtlCol="0">
            <a:spAutoFit/>
          </a:bodyPr>
          <a:lstStyle/>
          <a:p>
            <a:r>
              <a:rPr lang="it-IT" sz="1600" b="1" dirty="0">
                <a:solidFill>
                  <a:srgbClr val="1482AC"/>
                </a:solidFill>
                <a:latin typeface="Arial" panose="020B0604020202020204" pitchFamily="34" charset="0"/>
                <a:cs typeface="Arial" panose="020B0604020202020204" pitchFamily="34" charset="0"/>
              </a:rPr>
              <a:t>RICERCA BINARIA O DICOTOMICA</a:t>
            </a:r>
          </a:p>
        </p:txBody>
      </p:sp>
      <p:sp>
        <p:nvSpPr>
          <p:cNvPr id="6" name="CasellaDiTesto 5">
            <a:extLst>
              <a:ext uri="{FF2B5EF4-FFF2-40B4-BE49-F238E27FC236}">
                <a16:creationId xmlns:a16="http://schemas.microsoft.com/office/drawing/2014/main" id="{6863AF95-1566-25A4-97F0-F38527FEAECF}"/>
              </a:ext>
            </a:extLst>
          </p:cNvPr>
          <p:cNvSpPr txBox="1"/>
          <p:nvPr/>
        </p:nvSpPr>
        <p:spPr>
          <a:xfrm>
            <a:off x="583258" y="689139"/>
            <a:ext cx="7090787" cy="1668214"/>
          </a:xfrm>
          <a:prstGeom prst="rect">
            <a:avLst/>
          </a:prstGeom>
          <a:noFill/>
        </p:spPr>
        <p:txBody>
          <a:bodyPr wrap="square" rtlCol="0">
            <a:spAutoFit/>
          </a:bodyPr>
          <a:lstStyle/>
          <a:p>
            <a:pPr>
              <a:lnSpc>
                <a:spcPct val="150000"/>
              </a:lnSpc>
            </a:pPr>
            <a:r>
              <a:rPr lang="it-IT" sz="1400" dirty="0">
                <a:latin typeface="Arial" panose="020B0604020202020204" pitchFamily="34" charset="0"/>
                <a:cs typeface="Arial" panose="020B0604020202020204" pitchFamily="34" charset="0"/>
              </a:rPr>
              <a:t>Nel caso in cui il vettore è ordinato si calcola la posizione dell’elemento centrale m del vettore partizionando i rimanenti elementi in due sottoinsiemi ordinati A, che contiene tutti elementi &lt;m  e B che contiene tutti elementi &gt;m. </a:t>
            </a:r>
          </a:p>
          <a:p>
            <a:pPr>
              <a:lnSpc>
                <a:spcPct val="150000"/>
              </a:lnSpc>
            </a:pPr>
            <a:r>
              <a:rPr lang="it-IT" sz="1400" dirty="0">
                <a:latin typeface="Arial" panose="020B0604020202020204" pitchFamily="34" charset="0"/>
                <a:cs typeface="Arial" panose="020B0604020202020204" pitchFamily="34" charset="0"/>
              </a:rPr>
              <a:t>Se l’elemento cercato k è =m, l’algoritmo termina con successo; in caso contrario se k&lt;m si riapplica il procedimento al sottoinsieme A, altrimenti al sottoinsieme B</a:t>
            </a:r>
          </a:p>
        </p:txBody>
      </p:sp>
      <p:pic>
        <p:nvPicPr>
          <p:cNvPr id="8" name="Immagine 7">
            <a:extLst>
              <a:ext uri="{FF2B5EF4-FFF2-40B4-BE49-F238E27FC236}">
                <a16:creationId xmlns:a16="http://schemas.microsoft.com/office/drawing/2014/main" id="{15A94758-2B69-3ECB-DC1E-64C4AA3D403B}"/>
              </a:ext>
            </a:extLst>
          </p:cNvPr>
          <p:cNvPicPr>
            <a:picLocks noChangeAspect="1"/>
          </p:cNvPicPr>
          <p:nvPr/>
        </p:nvPicPr>
        <p:blipFill>
          <a:blip r:embed="rId2"/>
          <a:stretch>
            <a:fillRect/>
          </a:stretch>
        </p:blipFill>
        <p:spPr>
          <a:xfrm>
            <a:off x="7674045" y="550775"/>
            <a:ext cx="3659103" cy="2326467"/>
          </a:xfrm>
          <a:prstGeom prst="rect">
            <a:avLst/>
          </a:prstGeom>
        </p:spPr>
      </p:pic>
      <p:sp>
        <p:nvSpPr>
          <p:cNvPr id="9" name="CasellaDiTesto 8">
            <a:extLst>
              <a:ext uri="{FF2B5EF4-FFF2-40B4-BE49-F238E27FC236}">
                <a16:creationId xmlns:a16="http://schemas.microsoft.com/office/drawing/2014/main" id="{079D8213-41B6-D662-3F61-EF0C813B064C}"/>
              </a:ext>
            </a:extLst>
          </p:cNvPr>
          <p:cNvSpPr txBox="1"/>
          <p:nvPr/>
        </p:nvSpPr>
        <p:spPr>
          <a:xfrm>
            <a:off x="583258" y="2470819"/>
            <a:ext cx="6560648" cy="3284041"/>
          </a:xfrm>
          <a:prstGeom prst="rect">
            <a:avLst/>
          </a:prstGeom>
          <a:noFill/>
        </p:spPr>
        <p:txBody>
          <a:bodyPr wrap="square" rtlCol="0">
            <a:spAutoFit/>
          </a:bodyPr>
          <a:lstStyle/>
          <a:p>
            <a:pPr>
              <a:lnSpc>
                <a:spcPct val="150000"/>
              </a:lnSpc>
            </a:pPr>
            <a:r>
              <a:rPr lang="it-IT" sz="1400" dirty="0">
                <a:latin typeface="Arial" panose="020B0604020202020204" pitchFamily="34" charset="0"/>
                <a:cs typeface="Arial" panose="020B0604020202020204" pitchFamily="34" charset="0"/>
              </a:rPr>
              <a:t>Supponendo che ricerchiamo l’elemento 4,</a:t>
            </a:r>
          </a:p>
          <a:p>
            <a:pPr>
              <a:lnSpc>
                <a:spcPct val="150000"/>
              </a:lnSpc>
            </a:pPr>
            <a:r>
              <a:rPr lang="it-IT" sz="1400" dirty="0">
                <a:latin typeface="Arial" panose="020B0604020202020204" pitchFamily="34" charset="0"/>
                <a:cs typeface="Arial" panose="020B0604020202020204" pitchFamily="34" charset="0"/>
              </a:rPr>
              <a:t>partizioniamo l’array e confrontiamo 4 con 7, poiché 4&lt;7 allora, 4 lo dobbiamo cercare nella parte di array a sinistra di 7.</a:t>
            </a:r>
          </a:p>
          <a:p>
            <a:pPr>
              <a:lnSpc>
                <a:spcPct val="150000"/>
              </a:lnSpc>
            </a:pPr>
            <a:r>
              <a:rPr lang="it-IT" sz="1400" dirty="0">
                <a:latin typeface="Arial" panose="020B0604020202020204" pitchFamily="34" charset="0"/>
                <a:cs typeface="Arial" panose="020B0604020202020204" pitchFamily="34" charset="0"/>
              </a:rPr>
              <a:t>Partizioniamo in due e confrontiamo 4 con 3, poiché 4&gt;3 allora, l’elemento cercato se c’è si troverà nella parte di array alla destra di 3.</a:t>
            </a:r>
          </a:p>
          <a:p>
            <a:pPr>
              <a:lnSpc>
                <a:spcPct val="150000"/>
              </a:lnSpc>
            </a:pPr>
            <a:r>
              <a:rPr lang="it-IT" sz="1400" dirty="0">
                <a:latin typeface="Arial" panose="020B0604020202020204" pitchFamily="34" charset="0"/>
                <a:cs typeface="Arial" panose="020B0604020202020204" pitchFamily="34" charset="0"/>
              </a:rPr>
              <a:t>Partizioniamo tale parte di array e confrontiamo 4 con 6, ma 4 &lt;6, dunque se l’elemento cercato esiste deve trovarsi nella parte di array a sinistra di 6. A questo punto abbiamo un solo elemento che confrontiamo con 4 poiché 4=4 abbiamo trovato l’elemento.</a:t>
            </a:r>
          </a:p>
          <a:p>
            <a:pPr>
              <a:lnSpc>
                <a:spcPct val="150000"/>
              </a:lnSpc>
            </a:pPr>
            <a:r>
              <a:rPr lang="it-IT" sz="1400" dirty="0">
                <a:latin typeface="Arial" panose="020B0604020202020204" pitchFamily="34" charset="0"/>
                <a:cs typeface="Arial" panose="020B0604020202020204" pitchFamily="34" charset="0"/>
              </a:rPr>
              <a:t>Ogni volta abbiamo dimezzato la quantità di elementi in cui cercare</a:t>
            </a:r>
          </a:p>
        </p:txBody>
      </p:sp>
      <mc:AlternateContent xmlns:mc="http://schemas.openxmlformats.org/markup-compatibility/2006" xmlns:a14="http://schemas.microsoft.com/office/drawing/2010/main">
        <mc:Choice Requires="a14">
          <p:sp>
            <p:nvSpPr>
              <p:cNvPr id="10" name="CasellaDiTesto 9">
                <a:extLst>
                  <a:ext uri="{FF2B5EF4-FFF2-40B4-BE49-F238E27FC236}">
                    <a16:creationId xmlns:a16="http://schemas.microsoft.com/office/drawing/2014/main" id="{A0ACAD8C-8345-AF48-BA1A-FD8F8B28EA91}"/>
                  </a:ext>
                </a:extLst>
              </p:cNvPr>
              <p:cNvSpPr txBox="1"/>
              <p:nvPr/>
            </p:nvSpPr>
            <p:spPr>
              <a:xfrm>
                <a:off x="6993654" y="2846505"/>
                <a:ext cx="4752870" cy="3930371"/>
              </a:xfrm>
              <a:prstGeom prst="rect">
                <a:avLst/>
              </a:prstGeom>
              <a:noFill/>
            </p:spPr>
            <p:txBody>
              <a:bodyPr wrap="square" rtlCol="0">
                <a:spAutoFit/>
              </a:bodyPr>
              <a:lstStyle/>
              <a:p>
                <a:pPr>
                  <a:lnSpc>
                    <a:spcPct val="150000"/>
                  </a:lnSpc>
                </a:pPr>
                <a:r>
                  <a:rPr lang="it-IT" sz="1400" dirty="0">
                    <a:latin typeface="Arial" panose="020B0604020202020204" pitchFamily="34" charset="0"/>
                    <a:cs typeface="Arial" panose="020B0604020202020204" pitchFamily="34" charset="0"/>
                  </a:rPr>
                  <a:t>Anche in questo caso il costo dipende in  qualche modo dalla posizione dell’elemento cercato però sarà più semplice trovarlo. Nel </a:t>
                </a:r>
                <a:r>
                  <a:rPr lang="it-IT" sz="1400" b="1" dirty="0">
                    <a:latin typeface="Arial" panose="020B0604020202020204" pitchFamily="34" charset="0"/>
                    <a:cs typeface="Arial" panose="020B0604020202020204" pitchFamily="34" charset="0"/>
                  </a:rPr>
                  <a:t>caso migliore </a:t>
                </a:r>
                <a:r>
                  <a:rPr lang="it-IT" sz="1400" dirty="0">
                    <a:latin typeface="Arial" panose="020B0604020202020204" pitchFamily="34" charset="0"/>
                    <a:cs typeface="Arial" panose="020B0604020202020204" pitchFamily="34" charset="0"/>
                  </a:rPr>
                  <a:t>l’elemento cercato è proprio il primo mediano esaminato e quindi si fa u  solo confronto. Nel caso </a:t>
                </a:r>
                <a:r>
                  <a:rPr lang="it-IT" sz="1400" b="1" dirty="0">
                    <a:latin typeface="Arial" panose="020B0604020202020204" pitchFamily="34" charset="0"/>
                    <a:cs typeface="Arial" panose="020B0604020202020204" pitchFamily="34" charset="0"/>
                  </a:rPr>
                  <a:t>peggiore</a:t>
                </a:r>
                <a:r>
                  <a:rPr lang="it-IT" sz="1400" dirty="0">
                    <a:latin typeface="Arial" panose="020B0604020202020204" pitchFamily="34" charset="0"/>
                    <a:cs typeface="Arial" panose="020B0604020202020204" pitchFamily="34" charset="0"/>
                  </a:rPr>
                  <a:t> l’elemento cercato non è nel vettore e il ciclo viene ripetuto finché non si raggiunge la fine dell’array. Poiché ad ogni passo il vettore si dimezza, si hanno al più p passi, con proporzionale a </a:t>
                </a:r>
                <a14:m>
                  <m:oMath xmlns:m="http://schemas.openxmlformats.org/officeDocument/2006/math">
                    <m:func>
                      <m:funcPr>
                        <m:ctrlPr>
                          <a:rPr lang="it-IT" sz="1400" i="1" smtClean="0">
                            <a:latin typeface="Cambria Math" panose="02040503050406030204" pitchFamily="18" charset="0"/>
                          </a:rPr>
                        </m:ctrlPr>
                      </m:funcPr>
                      <m:fName>
                        <m:sSub>
                          <m:sSubPr>
                            <m:ctrlPr>
                              <a:rPr lang="it-IT" sz="1400" i="1" smtClean="0">
                                <a:latin typeface="Cambria Math" panose="02040503050406030204" pitchFamily="18" charset="0"/>
                              </a:rPr>
                            </m:ctrlPr>
                          </m:sSubPr>
                          <m:e>
                            <m:r>
                              <m:rPr>
                                <m:sty m:val="p"/>
                              </m:rPr>
                              <a:rPr lang="it-IT" sz="1400" i="0" smtClean="0">
                                <a:latin typeface="Cambria Math" panose="02040503050406030204" pitchFamily="18" charset="0"/>
                              </a:rPr>
                              <m:t>log</m:t>
                            </m:r>
                          </m:e>
                          <m:sub>
                            <m:r>
                              <a:rPr lang="it-IT" sz="1400" b="0" i="1" smtClean="0">
                                <a:latin typeface="Cambria Math" panose="02040503050406030204" pitchFamily="18" charset="0"/>
                              </a:rPr>
                              <m:t>2</m:t>
                            </m:r>
                          </m:sub>
                        </m:sSub>
                      </m:fName>
                      <m:e>
                        <m:r>
                          <a:rPr lang="it-IT" sz="1400" b="0" i="1" smtClean="0">
                            <a:latin typeface="Cambria Math" panose="02040503050406030204" pitchFamily="18" charset="0"/>
                          </a:rPr>
                          <m:t>𝑛</m:t>
                        </m:r>
                      </m:e>
                    </m:func>
                  </m:oMath>
                </a14:m>
                <a:endParaRPr lang="it-IT" sz="1400" dirty="0">
                  <a:latin typeface="Arial" panose="020B0604020202020204" pitchFamily="34" charset="0"/>
                  <a:cs typeface="Arial" panose="020B0604020202020204" pitchFamily="34" charset="0"/>
                </a:endParaRPr>
              </a:p>
              <a:p>
                <a:pPr>
                  <a:lnSpc>
                    <a:spcPct val="150000"/>
                  </a:lnSpc>
                </a:pPr>
                <a:r>
                  <a:rPr lang="it-IT" sz="1400" dirty="0">
                    <a:latin typeface="Arial" panose="020B0604020202020204" pitchFamily="34" charset="0"/>
                    <a:cs typeface="Arial" panose="020B0604020202020204" pitchFamily="34" charset="0"/>
                  </a:rPr>
                  <a:t>Se l’array ha dimensione n=1024, per trovare l’elemento ( o per stabilire che l’elemento non c’è) la ricerca binaria farà al massimo </a:t>
                </a:r>
                <a14:m>
                  <m:oMath xmlns:m="http://schemas.openxmlformats.org/officeDocument/2006/math">
                    <m:func>
                      <m:funcPr>
                        <m:ctrlPr>
                          <a:rPr lang="it-IT" sz="1400" i="1" smtClean="0">
                            <a:latin typeface="Cambria Math" panose="02040503050406030204" pitchFamily="18" charset="0"/>
                          </a:rPr>
                        </m:ctrlPr>
                      </m:funcPr>
                      <m:fName>
                        <m:sSub>
                          <m:sSubPr>
                            <m:ctrlPr>
                              <a:rPr lang="it-IT" sz="1400" i="1" smtClean="0">
                                <a:latin typeface="Cambria Math" panose="02040503050406030204" pitchFamily="18" charset="0"/>
                              </a:rPr>
                            </m:ctrlPr>
                          </m:sSubPr>
                          <m:e>
                            <m:r>
                              <m:rPr>
                                <m:sty m:val="p"/>
                              </m:rPr>
                              <a:rPr lang="it-IT" sz="1400" i="0" smtClean="0">
                                <a:latin typeface="Cambria Math" panose="02040503050406030204" pitchFamily="18" charset="0"/>
                              </a:rPr>
                              <m:t>log</m:t>
                            </m:r>
                          </m:e>
                          <m:sub>
                            <m:r>
                              <a:rPr lang="it-IT" sz="1400" b="0" i="1" smtClean="0">
                                <a:latin typeface="Cambria Math" panose="02040503050406030204" pitchFamily="18" charset="0"/>
                              </a:rPr>
                              <m:t>2</m:t>
                            </m:r>
                          </m:sub>
                        </m:sSub>
                      </m:fName>
                      <m:e>
                        <m:r>
                          <a:rPr lang="it-IT" sz="1400" b="0" i="1" smtClean="0">
                            <a:latin typeface="Cambria Math" panose="02040503050406030204" pitchFamily="18" charset="0"/>
                          </a:rPr>
                          <m:t>1024</m:t>
                        </m:r>
                      </m:e>
                    </m:func>
                    <m:r>
                      <a:rPr lang="it-IT" sz="1400" b="0" i="1" smtClean="0">
                        <a:latin typeface="Cambria Math" panose="02040503050406030204" pitchFamily="18" charset="0"/>
                      </a:rPr>
                      <m:t>=10 </m:t>
                    </m:r>
                    <m:r>
                      <m:rPr>
                        <m:sty m:val="p"/>
                      </m:rPr>
                      <a:rPr lang="it-IT" sz="1400" b="0" i="0" smtClean="0">
                        <a:latin typeface="Cambria Math" panose="02040503050406030204" pitchFamily="18" charset="0"/>
                      </a:rPr>
                      <m:t>confronti</m:t>
                    </m:r>
                  </m:oMath>
                </a14:m>
                <a:r>
                  <a:rPr lang="it-IT" sz="1400" dirty="0">
                    <a:latin typeface="Arial" panose="020B0604020202020204" pitchFamily="34" charset="0"/>
                    <a:cs typeface="Arial" panose="020B0604020202020204" pitchFamily="34" charset="0"/>
                  </a:rPr>
                  <a:t> </a:t>
                </a:r>
              </a:p>
            </p:txBody>
          </p:sp>
        </mc:Choice>
        <mc:Fallback xmlns="">
          <p:sp>
            <p:nvSpPr>
              <p:cNvPr id="10" name="CasellaDiTesto 9">
                <a:extLst>
                  <a:ext uri="{FF2B5EF4-FFF2-40B4-BE49-F238E27FC236}">
                    <a16:creationId xmlns:a16="http://schemas.microsoft.com/office/drawing/2014/main" id="{A0ACAD8C-8345-AF48-BA1A-FD8F8B28EA91}"/>
                  </a:ext>
                </a:extLst>
              </p:cNvPr>
              <p:cNvSpPr txBox="1">
                <a:spLocks noRot="1" noChangeAspect="1" noMove="1" noResize="1" noEditPoints="1" noAdjustHandles="1" noChangeArrowheads="1" noChangeShapeType="1" noTextEdit="1"/>
              </p:cNvSpPr>
              <p:nvPr/>
            </p:nvSpPr>
            <p:spPr>
              <a:xfrm>
                <a:off x="6993654" y="2846505"/>
                <a:ext cx="4752870" cy="3930371"/>
              </a:xfrm>
              <a:prstGeom prst="rect">
                <a:avLst/>
              </a:prstGeom>
              <a:blipFill>
                <a:blip r:embed="rId3"/>
                <a:stretch>
                  <a:fillRect l="-385" r="-641" b="-620"/>
                </a:stretch>
              </a:blipFill>
            </p:spPr>
            <p:txBody>
              <a:bodyPr/>
              <a:lstStyle/>
              <a:p>
                <a:r>
                  <a:rPr lang="it-IT">
                    <a:noFill/>
                  </a:rPr>
                  <a:t> </a:t>
                </a:r>
              </a:p>
            </p:txBody>
          </p:sp>
        </mc:Fallback>
      </mc:AlternateContent>
      <p:cxnSp>
        <p:nvCxnSpPr>
          <p:cNvPr id="4" name="Connettore diritto 3">
            <a:extLst>
              <a:ext uri="{FF2B5EF4-FFF2-40B4-BE49-F238E27FC236}">
                <a16:creationId xmlns:a16="http://schemas.microsoft.com/office/drawing/2014/main" id="{2EDFB247-C699-9068-52CF-A84CAE3F56E3}"/>
              </a:ext>
            </a:extLst>
          </p:cNvPr>
          <p:cNvCxnSpPr/>
          <p:nvPr/>
        </p:nvCxnSpPr>
        <p:spPr>
          <a:xfrm>
            <a:off x="566057" y="550775"/>
            <a:ext cx="11059886" cy="0"/>
          </a:xfrm>
          <a:prstGeom prst="line">
            <a:avLst/>
          </a:prstGeom>
          <a:ln>
            <a:solidFill>
              <a:srgbClr val="1482A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185209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sellaDiTesto 3">
            <a:extLst>
              <a:ext uri="{FF2B5EF4-FFF2-40B4-BE49-F238E27FC236}">
                <a16:creationId xmlns:a16="http://schemas.microsoft.com/office/drawing/2014/main" id="{A13617B2-65CE-10D4-14E6-E78F7A10C8E2}"/>
              </a:ext>
            </a:extLst>
          </p:cNvPr>
          <p:cNvSpPr txBox="1"/>
          <p:nvPr/>
        </p:nvSpPr>
        <p:spPr>
          <a:xfrm>
            <a:off x="783770" y="725714"/>
            <a:ext cx="8087513" cy="3539430"/>
          </a:xfrm>
          <a:prstGeom prst="rect">
            <a:avLst/>
          </a:prstGeom>
          <a:noFill/>
        </p:spPr>
        <p:txBody>
          <a:bodyPr wrap="square" rtlCol="0">
            <a:spAutoFit/>
          </a:bodyPr>
          <a:lstStyle/>
          <a:p>
            <a:pPr>
              <a:lnSpc>
                <a:spcPct val="150000"/>
              </a:lnSpc>
            </a:pPr>
            <a:r>
              <a:rPr lang="it-IT" sz="1400" b="1" dirty="0">
                <a:latin typeface="Arial" panose="020B0604020202020204" pitchFamily="34" charset="0"/>
                <a:cs typeface="Arial" panose="020B0604020202020204" pitchFamily="34" charset="0"/>
              </a:rPr>
              <a:t>Int</a:t>
            </a:r>
            <a:r>
              <a:rPr lang="it-IT" sz="1400" dirty="0">
                <a:latin typeface="Arial" panose="020B0604020202020204" pitchFamily="34" charset="0"/>
                <a:cs typeface="Arial" panose="020B0604020202020204" pitchFamily="34" charset="0"/>
              </a:rPr>
              <a:t> </a:t>
            </a:r>
            <a:r>
              <a:rPr lang="it-IT" sz="1400" dirty="0" err="1">
                <a:latin typeface="Arial" panose="020B0604020202020204" pitchFamily="34" charset="0"/>
                <a:cs typeface="Arial" panose="020B0604020202020204" pitchFamily="34" charset="0"/>
              </a:rPr>
              <a:t>ricercaBinaria</a:t>
            </a:r>
            <a:r>
              <a:rPr lang="it-IT" sz="1400" dirty="0">
                <a:latin typeface="Arial" panose="020B0604020202020204" pitchFamily="34" charset="0"/>
                <a:cs typeface="Arial" panose="020B0604020202020204" pitchFamily="34" charset="0"/>
              </a:rPr>
              <a:t> ( </a:t>
            </a:r>
            <a:r>
              <a:rPr lang="it-IT" sz="1400" dirty="0" err="1">
                <a:latin typeface="Arial" panose="020B0604020202020204" pitchFamily="34" charset="0"/>
                <a:cs typeface="Arial" panose="020B0604020202020204" pitchFamily="34" charset="0"/>
              </a:rPr>
              <a:t>int</a:t>
            </a:r>
            <a:r>
              <a:rPr lang="it-IT" sz="1400" dirty="0">
                <a:latin typeface="Arial" panose="020B0604020202020204" pitchFamily="34" charset="0"/>
                <a:cs typeface="Arial" panose="020B0604020202020204" pitchFamily="34" charset="0"/>
              </a:rPr>
              <a:t> </a:t>
            </a:r>
            <a:r>
              <a:rPr lang="it-IT" sz="1400" dirty="0" err="1">
                <a:latin typeface="Arial" panose="020B0604020202020204" pitchFamily="34" charset="0"/>
                <a:cs typeface="Arial" panose="020B0604020202020204" pitchFamily="34" charset="0"/>
              </a:rPr>
              <a:t>arr</a:t>
            </a:r>
            <a:r>
              <a:rPr lang="it-IT" sz="1400" dirty="0">
                <a:latin typeface="Arial" panose="020B0604020202020204" pitchFamily="34" charset="0"/>
                <a:cs typeface="Arial" panose="020B0604020202020204" pitchFamily="34" charset="0"/>
              </a:rPr>
              <a:t>[ ], </a:t>
            </a:r>
            <a:r>
              <a:rPr lang="it-IT" sz="1400" dirty="0" err="1">
                <a:latin typeface="Arial" panose="020B0604020202020204" pitchFamily="34" charset="0"/>
                <a:cs typeface="Arial" panose="020B0604020202020204" pitchFamily="34" charset="0"/>
              </a:rPr>
              <a:t>int</a:t>
            </a:r>
            <a:r>
              <a:rPr lang="it-IT" sz="1400" dirty="0">
                <a:latin typeface="Arial" panose="020B0604020202020204" pitchFamily="34" charset="0"/>
                <a:cs typeface="Arial" panose="020B0604020202020204" pitchFamily="34" charset="0"/>
              </a:rPr>
              <a:t> size, </a:t>
            </a:r>
            <a:r>
              <a:rPr lang="it-IT" sz="1400" dirty="0" err="1">
                <a:latin typeface="Arial" panose="020B0604020202020204" pitchFamily="34" charset="0"/>
                <a:cs typeface="Arial" panose="020B0604020202020204" pitchFamily="34" charset="0"/>
              </a:rPr>
              <a:t>int</a:t>
            </a:r>
            <a:r>
              <a:rPr lang="it-IT" sz="1400" dirty="0">
                <a:latin typeface="Arial" panose="020B0604020202020204" pitchFamily="34" charset="0"/>
                <a:cs typeface="Arial" panose="020B0604020202020204" pitchFamily="34" charset="0"/>
              </a:rPr>
              <a:t> chiave) )  </a:t>
            </a:r>
            <a:r>
              <a:rPr lang="it-IT" sz="1400" b="0" i="0" dirty="0">
                <a:solidFill>
                  <a:srgbClr val="1F1F1F"/>
                </a:solidFill>
                <a:effectLst/>
                <a:highlight>
                  <a:srgbClr val="FFFFFF"/>
                </a:highlight>
                <a:latin typeface="Arial" panose="020B0604020202020204" pitchFamily="34" charset="0"/>
                <a:cs typeface="Arial" panose="020B0604020202020204" pitchFamily="34" charset="0"/>
              </a:rPr>
              <a:t>{ </a:t>
            </a:r>
            <a:endParaRPr lang="it-IT" sz="1400" dirty="0">
              <a:latin typeface="Arial" panose="020B0604020202020204" pitchFamily="34" charset="0"/>
              <a:cs typeface="Arial" panose="020B0604020202020204" pitchFamily="34" charset="0"/>
            </a:endParaRPr>
          </a:p>
          <a:p>
            <a:pPr>
              <a:lnSpc>
                <a:spcPct val="150000"/>
              </a:lnSpc>
            </a:pPr>
            <a:r>
              <a:rPr lang="it-IT" sz="1400" dirty="0">
                <a:solidFill>
                  <a:srgbClr val="1F1F1F"/>
                </a:solidFill>
                <a:highlight>
                  <a:srgbClr val="FFFFFF"/>
                </a:highlight>
                <a:latin typeface="Arial" panose="020B0604020202020204" pitchFamily="34" charset="0"/>
                <a:cs typeface="Arial" panose="020B0604020202020204" pitchFamily="34" charset="0"/>
              </a:rPr>
              <a:t>     </a:t>
            </a:r>
            <a:r>
              <a:rPr lang="it-IT" sz="1400" b="1" dirty="0" err="1">
                <a:solidFill>
                  <a:srgbClr val="1F1F1F"/>
                </a:solidFill>
                <a:highlight>
                  <a:srgbClr val="FFFFFF"/>
                </a:highlight>
                <a:latin typeface="Arial" panose="020B0604020202020204" pitchFamily="34" charset="0"/>
                <a:cs typeface="Arial" panose="020B0604020202020204" pitchFamily="34" charset="0"/>
              </a:rPr>
              <a:t>int</a:t>
            </a:r>
            <a:r>
              <a:rPr lang="it-IT" sz="1400" dirty="0">
                <a:solidFill>
                  <a:srgbClr val="1F1F1F"/>
                </a:solidFill>
                <a:highlight>
                  <a:srgbClr val="FFFFFF"/>
                </a:highlight>
                <a:latin typeface="Arial" panose="020B0604020202020204" pitchFamily="34" charset="0"/>
                <a:cs typeface="Arial" panose="020B0604020202020204" pitchFamily="34" charset="0"/>
              </a:rPr>
              <a:t> inf = 0, </a:t>
            </a:r>
            <a:r>
              <a:rPr lang="it-IT" sz="1400" dirty="0" err="1">
                <a:solidFill>
                  <a:srgbClr val="1F1F1F"/>
                </a:solidFill>
                <a:highlight>
                  <a:srgbClr val="FFFFFF"/>
                </a:highlight>
                <a:latin typeface="Arial" panose="020B0604020202020204" pitchFamily="34" charset="0"/>
                <a:cs typeface="Arial" panose="020B0604020202020204" pitchFamily="34" charset="0"/>
              </a:rPr>
              <a:t>sup</a:t>
            </a:r>
            <a:r>
              <a:rPr lang="it-IT" sz="1400" dirty="0">
                <a:solidFill>
                  <a:srgbClr val="1F1F1F"/>
                </a:solidFill>
                <a:highlight>
                  <a:srgbClr val="FFFFFF"/>
                </a:highlight>
                <a:latin typeface="Arial" panose="020B0604020202020204" pitchFamily="34" charset="0"/>
                <a:cs typeface="Arial" panose="020B0604020202020204" pitchFamily="34" charset="0"/>
              </a:rPr>
              <a:t> =size;                // inf è il primo elemento dell’array e </a:t>
            </a:r>
            <a:r>
              <a:rPr lang="it-IT" sz="1400" dirty="0" err="1">
                <a:solidFill>
                  <a:srgbClr val="1F1F1F"/>
                </a:solidFill>
                <a:highlight>
                  <a:srgbClr val="FFFFFF"/>
                </a:highlight>
                <a:latin typeface="Arial" panose="020B0604020202020204" pitchFamily="34" charset="0"/>
                <a:cs typeface="Arial" panose="020B0604020202020204" pitchFamily="34" charset="0"/>
              </a:rPr>
              <a:t>sup</a:t>
            </a:r>
            <a:r>
              <a:rPr lang="it-IT" sz="1400" dirty="0">
                <a:solidFill>
                  <a:srgbClr val="1F1F1F"/>
                </a:solidFill>
                <a:highlight>
                  <a:srgbClr val="FFFFFF"/>
                </a:highlight>
                <a:latin typeface="Arial" panose="020B0604020202020204" pitchFamily="34" charset="0"/>
                <a:cs typeface="Arial" panose="020B0604020202020204" pitchFamily="34" charset="0"/>
              </a:rPr>
              <a:t> è l’ultimo elemento</a:t>
            </a:r>
          </a:p>
          <a:p>
            <a:pPr>
              <a:lnSpc>
                <a:spcPct val="150000"/>
              </a:lnSpc>
            </a:pPr>
            <a:r>
              <a:rPr lang="it-IT" sz="1400" dirty="0">
                <a:solidFill>
                  <a:srgbClr val="1F1F1F"/>
                </a:solidFill>
                <a:highlight>
                  <a:srgbClr val="FFFFFF"/>
                </a:highlight>
                <a:latin typeface="Arial" panose="020B0604020202020204" pitchFamily="34" charset="0"/>
                <a:cs typeface="Arial" panose="020B0604020202020204" pitchFamily="34" charset="0"/>
              </a:rPr>
              <a:t>     </a:t>
            </a:r>
            <a:r>
              <a:rPr lang="it-IT" sz="1400" b="1" dirty="0" err="1">
                <a:solidFill>
                  <a:srgbClr val="1F1F1F"/>
                </a:solidFill>
                <a:highlight>
                  <a:srgbClr val="FFFFFF"/>
                </a:highlight>
                <a:latin typeface="Arial" panose="020B0604020202020204" pitchFamily="34" charset="0"/>
                <a:cs typeface="Arial" panose="020B0604020202020204" pitchFamily="34" charset="0"/>
              </a:rPr>
              <a:t>while</a:t>
            </a:r>
            <a:r>
              <a:rPr lang="it-IT" sz="1400" dirty="0">
                <a:solidFill>
                  <a:srgbClr val="1F1F1F"/>
                </a:solidFill>
                <a:highlight>
                  <a:srgbClr val="FFFFFF"/>
                </a:highlight>
                <a:latin typeface="Arial" panose="020B0604020202020204" pitchFamily="34" charset="0"/>
                <a:cs typeface="Arial" panose="020B0604020202020204" pitchFamily="34" charset="0"/>
              </a:rPr>
              <a:t> (inf &lt;= </a:t>
            </a:r>
            <a:r>
              <a:rPr lang="it-IT" sz="1400" dirty="0" err="1">
                <a:solidFill>
                  <a:srgbClr val="1F1F1F"/>
                </a:solidFill>
                <a:highlight>
                  <a:srgbClr val="FFFFFF"/>
                </a:highlight>
                <a:latin typeface="Arial" panose="020B0604020202020204" pitchFamily="34" charset="0"/>
                <a:cs typeface="Arial" panose="020B0604020202020204" pitchFamily="34" charset="0"/>
              </a:rPr>
              <a:t>sup</a:t>
            </a:r>
            <a:r>
              <a:rPr lang="it-IT" sz="1400" dirty="0">
                <a:solidFill>
                  <a:srgbClr val="1F1F1F"/>
                </a:solidFill>
                <a:highlight>
                  <a:srgbClr val="FFFFFF"/>
                </a:highlight>
                <a:latin typeface="Arial" panose="020B0604020202020204" pitchFamily="34" charset="0"/>
                <a:cs typeface="Arial" panose="020B0604020202020204" pitchFamily="34" charset="0"/>
              </a:rPr>
              <a:t>) </a:t>
            </a:r>
            <a:r>
              <a:rPr lang="it-IT" sz="1400" b="0" i="0" dirty="0">
                <a:solidFill>
                  <a:srgbClr val="1F1F1F"/>
                </a:solidFill>
                <a:effectLst/>
                <a:highlight>
                  <a:srgbClr val="FFFFFF"/>
                </a:highlight>
                <a:latin typeface="Arial" panose="020B0604020202020204" pitchFamily="34" charset="0"/>
                <a:cs typeface="Arial" panose="020B0604020202020204" pitchFamily="34" charset="0"/>
              </a:rPr>
              <a:t>{</a:t>
            </a:r>
          </a:p>
          <a:p>
            <a:pPr>
              <a:lnSpc>
                <a:spcPct val="150000"/>
              </a:lnSpc>
            </a:pPr>
            <a:r>
              <a:rPr lang="it-IT" sz="1400" dirty="0">
                <a:solidFill>
                  <a:srgbClr val="1F1F1F"/>
                </a:solidFill>
                <a:highlight>
                  <a:srgbClr val="FFFFFF"/>
                </a:highlight>
                <a:latin typeface="Arial" panose="020B0604020202020204" pitchFamily="34" charset="0"/>
                <a:cs typeface="Arial" panose="020B0604020202020204" pitchFamily="34" charset="0"/>
              </a:rPr>
              <a:t>             </a:t>
            </a:r>
            <a:r>
              <a:rPr lang="it-IT" sz="1400" b="1" dirty="0" err="1">
                <a:solidFill>
                  <a:srgbClr val="1F1F1F"/>
                </a:solidFill>
                <a:highlight>
                  <a:srgbClr val="FFFFFF"/>
                </a:highlight>
                <a:latin typeface="Arial" panose="020B0604020202020204" pitchFamily="34" charset="0"/>
                <a:cs typeface="Arial" panose="020B0604020202020204" pitchFamily="34" charset="0"/>
              </a:rPr>
              <a:t>int</a:t>
            </a:r>
            <a:r>
              <a:rPr lang="it-IT" sz="1400" dirty="0">
                <a:solidFill>
                  <a:srgbClr val="1F1F1F"/>
                </a:solidFill>
                <a:highlight>
                  <a:srgbClr val="FFFFFF"/>
                </a:highlight>
                <a:latin typeface="Arial" panose="020B0604020202020204" pitchFamily="34" charset="0"/>
                <a:cs typeface="Arial" panose="020B0604020202020204" pitchFamily="34" charset="0"/>
              </a:rPr>
              <a:t> </a:t>
            </a:r>
            <a:r>
              <a:rPr lang="it-IT" sz="1400" dirty="0" err="1">
                <a:solidFill>
                  <a:srgbClr val="1F1F1F"/>
                </a:solidFill>
                <a:highlight>
                  <a:srgbClr val="FFFFFF"/>
                </a:highlight>
                <a:latin typeface="Arial" panose="020B0604020202020204" pitchFamily="34" charset="0"/>
                <a:cs typeface="Arial" panose="020B0604020202020204" pitchFamily="34" charset="0"/>
              </a:rPr>
              <a:t>med</a:t>
            </a:r>
            <a:r>
              <a:rPr lang="it-IT" sz="1400" dirty="0">
                <a:solidFill>
                  <a:srgbClr val="1F1F1F"/>
                </a:solidFill>
                <a:highlight>
                  <a:srgbClr val="FFFFFF"/>
                </a:highlight>
                <a:latin typeface="Arial" panose="020B0604020202020204" pitchFamily="34" charset="0"/>
                <a:cs typeface="Arial" panose="020B0604020202020204" pitchFamily="34" charset="0"/>
              </a:rPr>
              <a:t> = (</a:t>
            </a:r>
            <a:r>
              <a:rPr lang="it-IT" sz="1400" dirty="0" err="1">
                <a:solidFill>
                  <a:srgbClr val="1F1F1F"/>
                </a:solidFill>
                <a:highlight>
                  <a:srgbClr val="FFFFFF"/>
                </a:highlight>
                <a:latin typeface="Arial" panose="020B0604020202020204" pitchFamily="34" charset="0"/>
                <a:cs typeface="Arial" panose="020B0604020202020204" pitchFamily="34" charset="0"/>
              </a:rPr>
              <a:t>inf+sup</a:t>
            </a:r>
            <a:r>
              <a:rPr lang="it-IT" sz="1400" dirty="0">
                <a:solidFill>
                  <a:srgbClr val="1F1F1F"/>
                </a:solidFill>
                <a:highlight>
                  <a:srgbClr val="FFFFFF"/>
                </a:highlight>
                <a:latin typeface="Arial" panose="020B0604020202020204" pitchFamily="34" charset="0"/>
                <a:cs typeface="Arial" panose="020B0604020202020204" pitchFamily="34" charset="0"/>
              </a:rPr>
              <a:t>) / 2;    // </a:t>
            </a:r>
            <a:r>
              <a:rPr lang="it-IT" sz="1400" dirty="0" err="1">
                <a:solidFill>
                  <a:srgbClr val="1F1F1F"/>
                </a:solidFill>
                <a:highlight>
                  <a:srgbClr val="FFFFFF"/>
                </a:highlight>
                <a:latin typeface="Arial" panose="020B0604020202020204" pitchFamily="34" charset="0"/>
                <a:cs typeface="Arial" panose="020B0604020202020204" pitchFamily="34" charset="0"/>
              </a:rPr>
              <a:t>med</a:t>
            </a:r>
            <a:r>
              <a:rPr lang="it-IT" sz="1400" dirty="0">
                <a:solidFill>
                  <a:srgbClr val="1F1F1F"/>
                </a:solidFill>
                <a:highlight>
                  <a:srgbClr val="FFFFFF"/>
                </a:highlight>
                <a:latin typeface="Arial" panose="020B0604020202020204" pitchFamily="34" charset="0"/>
                <a:cs typeface="Arial" panose="020B0604020202020204" pitchFamily="34" charset="0"/>
              </a:rPr>
              <a:t> è l’elemento mediano</a:t>
            </a:r>
          </a:p>
          <a:p>
            <a:pPr>
              <a:lnSpc>
                <a:spcPct val="150000"/>
              </a:lnSpc>
            </a:pPr>
            <a:r>
              <a:rPr lang="it-IT" sz="1400" dirty="0">
                <a:solidFill>
                  <a:srgbClr val="1F1F1F"/>
                </a:solidFill>
                <a:highlight>
                  <a:srgbClr val="FFFFFF"/>
                </a:highlight>
                <a:latin typeface="Arial" panose="020B0604020202020204" pitchFamily="34" charset="0"/>
                <a:cs typeface="Arial" panose="020B0604020202020204" pitchFamily="34" charset="0"/>
              </a:rPr>
              <a:t>             </a:t>
            </a:r>
            <a:r>
              <a:rPr lang="it-IT" sz="1400" b="1" dirty="0" err="1">
                <a:solidFill>
                  <a:srgbClr val="1F1F1F"/>
                </a:solidFill>
                <a:highlight>
                  <a:srgbClr val="FFFFFF"/>
                </a:highlight>
                <a:latin typeface="Arial" panose="020B0604020202020204" pitchFamily="34" charset="0"/>
                <a:cs typeface="Arial" panose="020B0604020202020204" pitchFamily="34" charset="0"/>
              </a:rPr>
              <a:t>if</a:t>
            </a:r>
            <a:r>
              <a:rPr lang="it-IT" sz="1400" dirty="0">
                <a:solidFill>
                  <a:srgbClr val="1F1F1F"/>
                </a:solidFill>
                <a:highlight>
                  <a:srgbClr val="FFFFFF"/>
                </a:highlight>
                <a:latin typeface="Arial" panose="020B0604020202020204" pitchFamily="34" charset="0"/>
                <a:cs typeface="Arial" panose="020B0604020202020204" pitchFamily="34" charset="0"/>
              </a:rPr>
              <a:t> ( </a:t>
            </a:r>
            <a:r>
              <a:rPr lang="it-IT" sz="1400" dirty="0" err="1">
                <a:solidFill>
                  <a:srgbClr val="1F1F1F"/>
                </a:solidFill>
                <a:highlight>
                  <a:srgbClr val="FFFFFF"/>
                </a:highlight>
                <a:latin typeface="Arial" panose="020B0604020202020204" pitchFamily="34" charset="0"/>
                <a:cs typeface="Arial" panose="020B0604020202020204" pitchFamily="34" charset="0"/>
              </a:rPr>
              <a:t>arr</a:t>
            </a:r>
            <a:r>
              <a:rPr lang="it-IT" sz="1400" dirty="0">
                <a:solidFill>
                  <a:srgbClr val="1F1F1F"/>
                </a:solidFill>
                <a:highlight>
                  <a:srgbClr val="FFFFFF"/>
                </a:highlight>
                <a:latin typeface="Arial" panose="020B0604020202020204" pitchFamily="34" charset="0"/>
                <a:cs typeface="Arial" panose="020B0604020202020204" pitchFamily="34" charset="0"/>
              </a:rPr>
              <a:t>[</a:t>
            </a:r>
            <a:r>
              <a:rPr lang="it-IT" sz="1400" dirty="0" err="1">
                <a:solidFill>
                  <a:srgbClr val="1F1F1F"/>
                </a:solidFill>
                <a:highlight>
                  <a:srgbClr val="FFFFFF"/>
                </a:highlight>
                <a:latin typeface="Arial" panose="020B0604020202020204" pitchFamily="34" charset="0"/>
                <a:cs typeface="Arial" panose="020B0604020202020204" pitchFamily="34" charset="0"/>
              </a:rPr>
              <a:t>med</a:t>
            </a:r>
            <a:r>
              <a:rPr lang="it-IT" sz="1400" dirty="0">
                <a:solidFill>
                  <a:srgbClr val="1F1F1F"/>
                </a:solidFill>
                <a:highlight>
                  <a:srgbClr val="FFFFFF"/>
                </a:highlight>
                <a:latin typeface="Arial" panose="020B0604020202020204" pitchFamily="34" charset="0"/>
                <a:cs typeface="Arial" panose="020B0604020202020204" pitchFamily="34" charset="0"/>
              </a:rPr>
              <a:t>] ==chiave)  </a:t>
            </a:r>
            <a:r>
              <a:rPr lang="it-IT" sz="1400" b="1" dirty="0" err="1">
                <a:solidFill>
                  <a:srgbClr val="1F1F1F"/>
                </a:solidFill>
                <a:highlight>
                  <a:srgbClr val="FFFFFF"/>
                </a:highlight>
                <a:latin typeface="Arial" panose="020B0604020202020204" pitchFamily="34" charset="0"/>
                <a:cs typeface="Arial" panose="020B0604020202020204" pitchFamily="34" charset="0"/>
              </a:rPr>
              <a:t>return</a:t>
            </a:r>
            <a:r>
              <a:rPr lang="it-IT" sz="1400" dirty="0">
                <a:solidFill>
                  <a:srgbClr val="1F1F1F"/>
                </a:solidFill>
                <a:highlight>
                  <a:srgbClr val="FFFFFF"/>
                </a:highlight>
                <a:latin typeface="Arial" panose="020B0604020202020204" pitchFamily="34" charset="0"/>
                <a:cs typeface="Arial" panose="020B0604020202020204" pitchFamily="34" charset="0"/>
              </a:rPr>
              <a:t> m;</a:t>
            </a:r>
          </a:p>
          <a:p>
            <a:pPr>
              <a:lnSpc>
                <a:spcPct val="150000"/>
              </a:lnSpc>
            </a:pPr>
            <a:r>
              <a:rPr lang="it-IT" sz="1400" dirty="0">
                <a:solidFill>
                  <a:srgbClr val="1F1F1F"/>
                </a:solidFill>
                <a:highlight>
                  <a:srgbClr val="FFFFFF"/>
                </a:highlight>
                <a:latin typeface="Arial" panose="020B0604020202020204" pitchFamily="34" charset="0"/>
                <a:cs typeface="Arial" panose="020B0604020202020204" pitchFamily="34" charset="0"/>
              </a:rPr>
              <a:t>             </a:t>
            </a:r>
            <a:r>
              <a:rPr lang="it-IT" sz="1400" b="1" dirty="0" err="1">
                <a:solidFill>
                  <a:srgbClr val="1F1F1F"/>
                </a:solidFill>
                <a:highlight>
                  <a:srgbClr val="FFFFFF"/>
                </a:highlight>
                <a:latin typeface="Arial" panose="020B0604020202020204" pitchFamily="34" charset="0"/>
                <a:cs typeface="Arial" panose="020B0604020202020204" pitchFamily="34" charset="0"/>
              </a:rPr>
              <a:t>if</a:t>
            </a:r>
            <a:r>
              <a:rPr lang="it-IT" sz="1400" dirty="0">
                <a:solidFill>
                  <a:srgbClr val="1F1F1F"/>
                </a:solidFill>
                <a:highlight>
                  <a:srgbClr val="FFFFFF"/>
                </a:highlight>
                <a:latin typeface="Arial" panose="020B0604020202020204" pitchFamily="34" charset="0"/>
                <a:cs typeface="Arial" panose="020B0604020202020204" pitchFamily="34" charset="0"/>
              </a:rPr>
              <a:t> ( </a:t>
            </a:r>
            <a:r>
              <a:rPr lang="it-IT" sz="1400" dirty="0" err="1">
                <a:solidFill>
                  <a:srgbClr val="1F1F1F"/>
                </a:solidFill>
                <a:highlight>
                  <a:srgbClr val="FFFFFF"/>
                </a:highlight>
                <a:latin typeface="Arial" panose="020B0604020202020204" pitchFamily="34" charset="0"/>
                <a:cs typeface="Arial" panose="020B0604020202020204" pitchFamily="34" charset="0"/>
              </a:rPr>
              <a:t>arr</a:t>
            </a:r>
            <a:r>
              <a:rPr lang="it-IT" sz="1400" dirty="0">
                <a:solidFill>
                  <a:srgbClr val="1F1F1F"/>
                </a:solidFill>
                <a:highlight>
                  <a:srgbClr val="FFFFFF"/>
                </a:highlight>
                <a:latin typeface="Arial" panose="020B0604020202020204" pitchFamily="34" charset="0"/>
                <a:cs typeface="Arial" panose="020B0604020202020204" pitchFamily="34" charset="0"/>
              </a:rPr>
              <a:t>[</a:t>
            </a:r>
            <a:r>
              <a:rPr lang="it-IT" sz="1400" dirty="0" err="1">
                <a:solidFill>
                  <a:srgbClr val="1F1F1F"/>
                </a:solidFill>
                <a:highlight>
                  <a:srgbClr val="FFFFFF"/>
                </a:highlight>
                <a:latin typeface="Arial" panose="020B0604020202020204" pitchFamily="34" charset="0"/>
                <a:cs typeface="Arial" panose="020B0604020202020204" pitchFamily="34" charset="0"/>
              </a:rPr>
              <a:t>med</a:t>
            </a:r>
            <a:r>
              <a:rPr lang="it-IT" sz="1400" dirty="0">
                <a:solidFill>
                  <a:srgbClr val="1F1F1F"/>
                </a:solidFill>
                <a:highlight>
                  <a:srgbClr val="FFFFFF"/>
                </a:highlight>
                <a:latin typeface="Arial" panose="020B0604020202020204" pitchFamily="34" charset="0"/>
                <a:cs typeface="Arial" panose="020B0604020202020204" pitchFamily="34" charset="0"/>
              </a:rPr>
              <a:t>] &lt; chiave)  inf = </a:t>
            </a:r>
            <a:r>
              <a:rPr lang="it-IT" sz="1400" dirty="0" err="1">
                <a:solidFill>
                  <a:srgbClr val="1F1F1F"/>
                </a:solidFill>
                <a:highlight>
                  <a:srgbClr val="FFFFFF"/>
                </a:highlight>
                <a:latin typeface="Arial" panose="020B0604020202020204" pitchFamily="34" charset="0"/>
                <a:cs typeface="Arial" panose="020B0604020202020204" pitchFamily="34" charset="0"/>
              </a:rPr>
              <a:t>med</a:t>
            </a:r>
            <a:r>
              <a:rPr lang="it-IT" sz="1400" dirty="0">
                <a:solidFill>
                  <a:srgbClr val="1F1F1F"/>
                </a:solidFill>
                <a:highlight>
                  <a:srgbClr val="FFFFFF"/>
                </a:highlight>
                <a:latin typeface="Arial" panose="020B0604020202020204" pitchFamily="34" charset="0"/>
                <a:cs typeface="Arial" panose="020B0604020202020204" pitchFamily="34" charset="0"/>
              </a:rPr>
              <a:t> +1;        // si sposta nella metà a destra del mediano</a:t>
            </a:r>
          </a:p>
          <a:p>
            <a:pPr>
              <a:lnSpc>
                <a:spcPct val="150000"/>
              </a:lnSpc>
            </a:pPr>
            <a:r>
              <a:rPr lang="it-IT" sz="1400" dirty="0">
                <a:solidFill>
                  <a:srgbClr val="1F1F1F"/>
                </a:solidFill>
                <a:highlight>
                  <a:srgbClr val="FFFFFF"/>
                </a:highlight>
                <a:latin typeface="Arial" panose="020B0604020202020204" pitchFamily="34" charset="0"/>
                <a:cs typeface="Arial" panose="020B0604020202020204" pitchFamily="34" charset="0"/>
              </a:rPr>
              <a:t>             </a:t>
            </a:r>
            <a:r>
              <a:rPr lang="it-IT" sz="1400" b="1" dirty="0">
                <a:solidFill>
                  <a:srgbClr val="1F1F1F"/>
                </a:solidFill>
                <a:highlight>
                  <a:srgbClr val="FFFFFF"/>
                </a:highlight>
                <a:latin typeface="Arial" panose="020B0604020202020204" pitchFamily="34" charset="0"/>
                <a:cs typeface="Arial" panose="020B0604020202020204" pitchFamily="34" charset="0"/>
              </a:rPr>
              <a:t>else</a:t>
            </a:r>
            <a:r>
              <a:rPr lang="it-IT" sz="1400" dirty="0">
                <a:solidFill>
                  <a:srgbClr val="1F1F1F"/>
                </a:solidFill>
                <a:highlight>
                  <a:srgbClr val="FFFFFF"/>
                </a:highlight>
                <a:latin typeface="Arial" panose="020B0604020202020204" pitchFamily="34" charset="0"/>
                <a:cs typeface="Arial" panose="020B0604020202020204" pitchFamily="34" charset="0"/>
              </a:rPr>
              <a:t>  </a:t>
            </a:r>
            <a:r>
              <a:rPr lang="it-IT" sz="1400" dirty="0" err="1">
                <a:solidFill>
                  <a:srgbClr val="1F1F1F"/>
                </a:solidFill>
                <a:highlight>
                  <a:srgbClr val="FFFFFF"/>
                </a:highlight>
                <a:latin typeface="Arial" panose="020B0604020202020204" pitchFamily="34" charset="0"/>
                <a:cs typeface="Arial" panose="020B0604020202020204" pitchFamily="34" charset="0"/>
              </a:rPr>
              <a:t>sup</a:t>
            </a:r>
            <a:r>
              <a:rPr lang="it-IT" sz="1400" dirty="0">
                <a:solidFill>
                  <a:srgbClr val="1F1F1F"/>
                </a:solidFill>
                <a:highlight>
                  <a:srgbClr val="FFFFFF"/>
                </a:highlight>
                <a:latin typeface="Arial" panose="020B0604020202020204" pitchFamily="34" charset="0"/>
                <a:cs typeface="Arial" panose="020B0604020202020204" pitchFamily="34" charset="0"/>
              </a:rPr>
              <a:t>= med-1;                                    // si sposta nella metà a sinistra del mediano</a:t>
            </a:r>
          </a:p>
          <a:p>
            <a:pPr>
              <a:lnSpc>
                <a:spcPct val="150000"/>
              </a:lnSpc>
            </a:pPr>
            <a:r>
              <a:rPr lang="it-IT" sz="1400" dirty="0">
                <a:solidFill>
                  <a:srgbClr val="1F1F1F"/>
                </a:solidFill>
                <a:highlight>
                  <a:srgbClr val="FFFFFF"/>
                </a:highlight>
                <a:latin typeface="Arial" panose="020B0604020202020204" pitchFamily="34" charset="0"/>
                <a:cs typeface="Arial" panose="020B0604020202020204" pitchFamily="34" charset="0"/>
              </a:rPr>
              <a:t>             }</a:t>
            </a:r>
          </a:p>
          <a:p>
            <a:pPr>
              <a:lnSpc>
                <a:spcPct val="150000"/>
              </a:lnSpc>
            </a:pPr>
            <a:r>
              <a:rPr lang="it-IT" sz="1400" dirty="0">
                <a:solidFill>
                  <a:srgbClr val="1F1F1F"/>
                </a:solidFill>
                <a:highlight>
                  <a:srgbClr val="FFFFFF"/>
                </a:highlight>
                <a:latin typeface="Arial" panose="020B0604020202020204" pitchFamily="34" charset="0"/>
                <a:cs typeface="Arial" panose="020B0604020202020204" pitchFamily="34" charset="0"/>
              </a:rPr>
              <a:t>  </a:t>
            </a:r>
            <a:r>
              <a:rPr lang="it-IT" sz="1400" b="1" dirty="0" err="1">
                <a:solidFill>
                  <a:srgbClr val="1F1F1F"/>
                </a:solidFill>
                <a:highlight>
                  <a:srgbClr val="FFFFFF"/>
                </a:highlight>
                <a:latin typeface="Arial" panose="020B0604020202020204" pitchFamily="34" charset="0"/>
                <a:cs typeface="Arial" panose="020B0604020202020204" pitchFamily="34" charset="0"/>
              </a:rPr>
              <a:t>return</a:t>
            </a:r>
            <a:r>
              <a:rPr lang="it-IT" sz="1400" dirty="0">
                <a:solidFill>
                  <a:srgbClr val="1F1F1F"/>
                </a:solidFill>
                <a:highlight>
                  <a:srgbClr val="FFFFFF"/>
                </a:highlight>
                <a:latin typeface="Arial" panose="020B0604020202020204" pitchFamily="34" charset="0"/>
                <a:cs typeface="Arial" panose="020B0604020202020204" pitchFamily="34" charset="0"/>
              </a:rPr>
              <a:t> -1;</a:t>
            </a:r>
          </a:p>
          <a:p>
            <a:pPr>
              <a:lnSpc>
                <a:spcPct val="150000"/>
              </a:lnSpc>
            </a:pPr>
            <a:r>
              <a:rPr lang="it-IT" sz="1400" dirty="0">
                <a:solidFill>
                  <a:srgbClr val="1F1F1F"/>
                </a:solidFill>
                <a:highlight>
                  <a:srgbClr val="FFFFFF"/>
                </a:highlight>
                <a:latin typeface="Arial" panose="020B0604020202020204" pitchFamily="34" charset="0"/>
                <a:cs typeface="Arial" panose="020B0604020202020204" pitchFamily="34" charset="0"/>
              </a:rPr>
              <a:t>}</a:t>
            </a:r>
            <a:endParaRPr lang="it-IT" sz="1400" dirty="0">
              <a:latin typeface="Arial" panose="020B0604020202020204" pitchFamily="34" charset="0"/>
              <a:cs typeface="Arial" panose="020B0604020202020204" pitchFamily="34" charset="0"/>
            </a:endParaRPr>
          </a:p>
          <a:p>
            <a:endParaRPr lang="it-IT" sz="1400" dirty="0">
              <a:latin typeface="Arial" panose="020B0604020202020204" pitchFamily="34" charset="0"/>
              <a:cs typeface="Arial" panose="020B0604020202020204" pitchFamily="34" charset="0"/>
            </a:endParaRPr>
          </a:p>
        </p:txBody>
      </p:sp>
      <p:pic>
        <p:nvPicPr>
          <p:cNvPr id="6" name="binary-search-sequence-search">
            <a:hlinkClick r:id="" action="ppaction://media"/>
            <a:extLst>
              <a:ext uri="{FF2B5EF4-FFF2-40B4-BE49-F238E27FC236}">
                <a16:creationId xmlns:a16="http://schemas.microsoft.com/office/drawing/2014/main" id="{ACA292C1-67E8-7C7D-4167-E7A626079484}"/>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687" b="54077"/>
          <a:stretch/>
        </p:blipFill>
        <p:spPr>
          <a:xfrm>
            <a:off x="3115443" y="3785937"/>
            <a:ext cx="7936280" cy="2442953"/>
          </a:xfrm>
          <a:prstGeom prst="rect">
            <a:avLst/>
          </a:prstGeom>
        </p:spPr>
      </p:pic>
      <p:cxnSp>
        <p:nvCxnSpPr>
          <p:cNvPr id="7" name="Connettore diritto 6">
            <a:extLst>
              <a:ext uri="{FF2B5EF4-FFF2-40B4-BE49-F238E27FC236}">
                <a16:creationId xmlns:a16="http://schemas.microsoft.com/office/drawing/2014/main" id="{01EAA7D7-2342-6FB6-D1FB-3E44B1BEEB9F}"/>
              </a:ext>
            </a:extLst>
          </p:cNvPr>
          <p:cNvCxnSpPr/>
          <p:nvPr/>
        </p:nvCxnSpPr>
        <p:spPr>
          <a:xfrm>
            <a:off x="566057" y="550775"/>
            <a:ext cx="11059886" cy="0"/>
          </a:xfrm>
          <a:prstGeom prst="line">
            <a:avLst/>
          </a:prstGeom>
          <a:ln>
            <a:solidFill>
              <a:srgbClr val="1482AC"/>
            </a:solidFill>
          </a:ln>
        </p:spPr>
        <p:style>
          <a:lnRef idx="1">
            <a:schemeClr val="accent1"/>
          </a:lnRef>
          <a:fillRef idx="0">
            <a:schemeClr val="accent1"/>
          </a:fillRef>
          <a:effectRef idx="0">
            <a:schemeClr val="accent1"/>
          </a:effectRef>
          <a:fontRef idx="minor">
            <a:schemeClr val="tx1"/>
          </a:fontRef>
        </p:style>
      </p:cxnSp>
      <p:sp>
        <p:nvSpPr>
          <p:cNvPr id="8" name="CasellaDiTesto 7">
            <a:extLst>
              <a:ext uri="{FF2B5EF4-FFF2-40B4-BE49-F238E27FC236}">
                <a16:creationId xmlns:a16="http://schemas.microsoft.com/office/drawing/2014/main" id="{7646DBBA-5105-E8DB-30D7-310F9236186B}"/>
              </a:ext>
            </a:extLst>
          </p:cNvPr>
          <p:cNvSpPr txBox="1"/>
          <p:nvPr/>
        </p:nvSpPr>
        <p:spPr>
          <a:xfrm>
            <a:off x="583258" y="226006"/>
            <a:ext cx="4026040" cy="338554"/>
          </a:xfrm>
          <a:prstGeom prst="rect">
            <a:avLst/>
          </a:prstGeom>
          <a:noFill/>
        </p:spPr>
        <p:txBody>
          <a:bodyPr wrap="square" rtlCol="0">
            <a:spAutoFit/>
          </a:bodyPr>
          <a:lstStyle/>
          <a:p>
            <a:r>
              <a:rPr lang="it-IT" sz="1600" b="1" dirty="0">
                <a:solidFill>
                  <a:srgbClr val="1482AC"/>
                </a:solidFill>
                <a:latin typeface="Arial" panose="020B0604020202020204" pitchFamily="34" charset="0"/>
                <a:cs typeface="Arial" panose="020B0604020202020204" pitchFamily="34" charset="0"/>
              </a:rPr>
              <a:t>RICERCA BINARIA O DICOTOMICA</a:t>
            </a:r>
          </a:p>
        </p:txBody>
      </p:sp>
      <p:sp>
        <p:nvSpPr>
          <p:cNvPr id="10" name="CasellaDiTesto 9">
            <a:extLst>
              <a:ext uri="{FF2B5EF4-FFF2-40B4-BE49-F238E27FC236}">
                <a16:creationId xmlns:a16="http://schemas.microsoft.com/office/drawing/2014/main" id="{D0A70E42-E834-5C4E-20C4-4AB138811B70}"/>
              </a:ext>
            </a:extLst>
          </p:cNvPr>
          <p:cNvSpPr txBox="1"/>
          <p:nvPr/>
        </p:nvSpPr>
        <p:spPr>
          <a:xfrm>
            <a:off x="3413543" y="3315458"/>
            <a:ext cx="6442425" cy="461665"/>
          </a:xfrm>
          <a:prstGeom prst="rect">
            <a:avLst/>
          </a:prstGeom>
          <a:noFill/>
          <a:ln w="28575">
            <a:gradFill>
              <a:gsLst>
                <a:gs pos="0">
                  <a:srgbClr val="92D050"/>
                </a:gs>
                <a:gs pos="58000">
                  <a:schemeClr val="accent6">
                    <a:lumMod val="40000"/>
                    <a:lumOff val="60000"/>
                  </a:schemeClr>
                </a:gs>
                <a:gs pos="83000">
                  <a:schemeClr val="accent6">
                    <a:lumMod val="20000"/>
                    <a:lumOff val="80000"/>
                  </a:schemeClr>
                </a:gs>
                <a:gs pos="100000">
                  <a:schemeClr val="accent1">
                    <a:lumMod val="30000"/>
                    <a:lumOff val="70000"/>
                  </a:schemeClr>
                </a:gs>
              </a:gsLst>
              <a:lin ang="5400000" scaled="1"/>
            </a:gradFill>
          </a:ln>
        </p:spPr>
        <p:txBody>
          <a:bodyPr wrap="square">
            <a:spAutoFit/>
          </a:bodyPr>
          <a:lstStyle/>
          <a:p>
            <a:r>
              <a:rPr lang="it-IT" sz="1200" dirty="0">
                <a:latin typeface="Arial" panose="020B0604020202020204" pitchFamily="34" charset="0"/>
                <a:cs typeface="Arial" panose="020B0604020202020204" pitchFamily="34" charset="0"/>
              </a:rPr>
              <a:t> L’algoritmo di </a:t>
            </a:r>
            <a:r>
              <a:rPr lang="it-IT" sz="1200" b="1" dirty="0">
                <a:latin typeface="Arial" panose="020B0604020202020204" pitchFamily="34" charset="0"/>
                <a:cs typeface="Arial" panose="020B0604020202020204" pitchFamily="34" charset="0"/>
              </a:rPr>
              <a:t>ricerca binaria </a:t>
            </a:r>
            <a:r>
              <a:rPr lang="it-IT" sz="1200" dirty="0">
                <a:latin typeface="Arial" panose="020B0604020202020204" pitchFamily="34" charset="0"/>
                <a:cs typeface="Arial" panose="020B0604020202020204" pitchFamily="34" charset="0"/>
              </a:rPr>
              <a:t>dopo ogni confronto scarta metà degli elementi del vettore   </a:t>
            </a:r>
          </a:p>
          <a:p>
            <a:r>
              <a:rPr lang="it-IT" sz="1200" dirty="0">
                <a:latin typeface="Arial" panose="020B0604020202020204" pitchFamily="34" charset="0"/>
                <a:cs typeface="Arial" panose="020B0604020202020204" pitchFamily="34" charset="0"/>
              </a:rPr>
              <a:t> su cui si effettua la ricerca restringendo il campo di ricerca</a:t>
            </a:r>
          </a:p>
        </p:txBody>
      </p:sp>
    </p:spTree>
    <p:extLst>
      <p:ext uri="{BB962C8B-B14F-4D97-AF65-F5344CB8AC3E}">
        <p14:creationId xmlns:p14="http://schemas.microsoft.com/office/powerpoint/2010/main" val="1821473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917"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6"/>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6"/>
                                        </p:tgtEl>
                                      </p:cBhvr>
                                    </p:cmd>
                                  </p:childTnLst>
                                </p:cTn>
                              </p:par>
                            </p:childTnLst>
                          </p:cTn>
                        </p:par>
                      </p:childTnLst>
                    </p:cTn>
                  </p:par>
                </p:childTnLst>
              </p:cTn>
              <p:nextCondLst>
                <p:cond evt="onClick" delay="0">
                  <p:tgtEl>
                    <p:spTgt spid="6"/>
                  </p:tgtEl>
                </p:cond>
              </p:nextCondLst>
            </p:seq>
            <p:video>
              <p:cMediaNode vol="80000">
                <p:cTn id="12" fill="hold" display="0">
                  <p:stCondLst>
                    <p:cond delay="indefinite"/>
                  </p:stCondLst>
                </p:cTn>
                <p:tgtEl>
                  <p:spTgt spid="6"/>
                </p:tgtEl>
              </p:cMediaNode>
            </p:vide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sellaDiTesto 3">
            <a:extLst>
              <a:ext uri="{FF2B5EF4-FFF2-40B4-BE49-F238E27FC236}">
                <a16:creationId xmlns:a16="http://schemas.microsoft.com/office/drawing/2014/main" id="{F243F004-8CBD-E25E-CE67-FFA1861C0F12}"/>
              </a:ext>
            </a:extLst>
          </p:cNvPr>
          <p:cNvSpPr txBox="1"/>
          <p:nvPr/>
        </p:nvSpPr>
        <p:spPr>
          <a:xfrm>
            <a:off x="566056" y="1012236"/>
            <a:ext cx="10055051" cy="3284041"/>
          </a:xfrm>
          <a:prstGeom prst="rect">
            <a:avLst/>
          </a:prstGeom>
          <a:noFill/>
        </p:spPr>
        <p:txBody>
          <a:bodyPr wrap="square">
            <a:spAutoFit/>
          </a:bodyPr>
          <a:lstStyle/>
          <a:p>
            <a:pPr algn="l">
              <a:lnSpc>
                <a:spcPct val="150000"/>
              </a:lnSpc>
              <a:buFont typeface="Arial" panose="020B0604020202020204" pitchFamily="34" charset="0"/>
              <a:buChar char="•"/>
            </a:pPr>
            <a:r>
              <a:rPr lang="it-IT" sz="1400" b="1" dirty="0">
                <a:solidFill>
                  <a:srgbClr val="0B2230"/>
                </a:solidFill>
                <a:highlight>
                  <a:srgbClr val="FFFFFF"/>
                </a:highlight>
                <a:latin typeface="Arial" panose="020B0604020202020204" pitchFamily="34" charset="0"/>
                <a:cs typeface="Arial" panose="020B0604020202020204" pitchFamily="34" charset="0"/>
              </a:rPr>
              <a:t>Ricerca nei database: </a:t>
            </a:r>
            <a:r>
              <a:rPr lang="it-IT" sz="1400" dirty="0">
                <a:solidFill>
                  <a:srgbClr val="24425D"/>
                </a:solidFill>
                <a:highlight>
                  <a:srgbClr val="FFFFFF"/>
                </a:highlight>
                <a:latin typeface="Arial" panose="020B0604020202020204" pitchFamily="34" charset="0"/>
                <a:cs typeface="Arial" panose="020B0604020202020204" pitchFamily="34" charset="0"/>
              </a:rPr>
              <a:t>È un algoritmo efficace per la ricerca nei database per individuare rapidamente i record basati su campi indicizzati, come gli ID o le chiavi.</a:t>
            </a:r>
          </a:p>
          <a:p>
            <a:pPr algn="l">
              <a:lnSpc>
                <a:spcPct val="150000"/>
              </a:lnSpc>
              <a:buFont typeface="Arial" panose="020B0604020202020204" pitchFamily="34" charset="0"/>
              <a:buChar char="•"/>
            </a:pPr>
            <a:r>
              <a:rPr lang="it-IT" sz="1400" b="1" dirty="0">
                <a:solidFill>
                  <a:srgbClr val="0B2230"/>
                </a:solidFill>
                <a:highlight>
                  <a:srgbClr val="FFFFFF"/>
                </a:highlight>
                <a:latin typeface="Arial" panose="020B0604020202020204" pitchFamily="34" charset="0"/>
                <a:cs typeface="Arial" panose="020B0604020202020204" pitchFamily="34" charset="0"/>
              </a:rPr>
              <a:t>Ricerca di elementi in array ordinati: </a:t>
            </a:r>
            <a:r>
              <a:rPr lang="it-IT" sz="1400" dirty="0">
                <a:solidFill>
                  <a:srgbClr val="24425D"/>
                </a:solidFill>
                <a:highlight>
                  <a:srgbClr val="FFFFFF"/>
                </a:highlight>
                <a:latin typeface="Arial" panose="020B0604020202020204" pitchFamily="34" charset="0"/>
                <a:cs typeface="Arial" panose="020B0604020202020204" pitchFamily="34" charset="0"/>
              </a:rPr>
              <a:t>La ricerca binaria individua in modo efficiente gli elementi in array ordinati, il che è utile in applicazioni come la ricerca di una parola in un dizionario o la ricerca di un elemento in un elenco ordinato.</a:t>
            </a:r>
          </a:p>
          <a:p>
            <a:pPr>
              <a:lnSpc>
                <a:spcPct val="150000"/>
              </a:lnSpc>
              <a:buFont typeface="Arial" panose="020B0604020202020204" pitchFamily="34" charset="0"/>
              <a:buChar char="•"/>
            </a:pPr>
            <a:r>
              <a:rPr lang="it-IT" sz="1400" b="1" dirty="0">
                <a:solidFill>
                  <a:srgbClr val="0B2230"/>
                </a:solidFill>
                <a:highlight>
                  <a:srgbClr val="FFFFFF"/>
                </a:highlight>
                <a:latin typeface="Arial" panose="020B0604020202020204" pitchFamily="34" charset="0"/>
                <a:cs typeface="Arial" panose="020B0604020202020204" pitchFamily="34" charset="0"/>
              </a:rPr>
              <a:t>Fondamenti algoritmici: </a:t>
            </a:r>
            <a:r>
              <a:rPr lang="it-IT" sz="1400" dirty="0">
                <a:solidFill>
                  <a:srgbClr val="24425D"/>
                </a:solidFill>
                <a:highlight>
                  <a:srgbClr val="FFFFFF"/>
                </a:highlight>
                <a:latin typeface="Arial" panose="020B0604020202020204" pitchFamily="34" charset="0"/>
                <a:cs typeface="Arial" panose="020B0604020202020204" pitchFamily="34" charset="0"/>
              </a:rPr>
              <a:t>Serve come componente fondamentale per sviluppare sofisticati algoritmi di apprendimento automatico. La ricerca binaria aiuta ad addestrare le reti neurali.</a:t>
            </a:r>
          </a:p>
          <a:p>
            <a:pPr algn="l">
              <a:lnSpc>
                <a:spcPct val="150000"/>
              </a:lnSpc>
              <a:buFont typeface="Arial" panose="020B0604020202020204" pitchFamily="34" charset="0"/>
              <a:buChar char="•"/>
            </a:pPr>
            <a:r>
              <a:rPr lang="it-IT" sz="1400" b="1" dirty="0">
                <a:solidFill>
                  <a:srgbClr val="0B2230"/>
                </a:solidFill>
                <a:highlight>
                  <a:srgbClr val="FFFFFF"/>
                </a:highlight>
                <a:latin typeface="Arial" panose="020B0604020202020204" pitchFamily="34" charset="0"/>
                <a:cs typeface="Arial" panose="020B0604020202020204" pitchFamily="34" charset="0"/>
              </a:rPr>
              <a:t>Ottimizzazione degli algoritmi: </a:t>
            </a:r>
            <a:r>
              <a:rPr lang="it-IT" sz="1400" dirty="0">
                <a:solidFill>
                  <a:srgbClr val="24425D"/>
                </a:solidFill>
                <a:highlight>
                  <a:srgbClr val="FFFFFF"/>
                </a:highlight>
                <a:latin typeface="Arial" panose="020B0604020202020204" pitchFamily="34" charset="0"/>
                <a:cs typeface="Arial" panose="020B0604020202020204" pitchFamily="34" charset="0"/>
              </a:rPr>
              <a:t>La ricerca binaria viene utilizzata negli algoritmi con la strategie divide et impera, per risolvere in modo efficiente i problemi.</a:t>
            </a:r>
          </a:p>
          <a:p>
            <a:pPr>
              <a:lnSpc>
                <a:spcPct val="150000"/>
              </a:lnSpc>
              <a:buFont typeface="Arial" panose="020B0604020202020204" pitchFamily="34" charset="0"/>
              <a:buChar char="•"/>
            </a:pPr>
            <a:r>
              <a:rPr lang="it-IT" sz="1400" b="1" dirty="0">
                <a:solidFill>
                  <a:srgbClr val="0B2230"/>
                </a:solidFill>
                <a:highlight>
                  <a:srgbClr val="FFFFFF"/>
                </a:highlight>
                <a:latin typeface="Arial" panose="020B0604020202020204" pitchFamily="34" charset="0"/>
                <a:cs typeface="Arial" panose="020B0604020202020204" pitchFamily="34" charset="0"/>
              </a:rPr>
              <a:t>Ricerca negli alberi: </a:t>
            </a:r>
            <a:r>
              <a:rPr lang="it-IT" sz="1400" dirty="0">
                <a:solidFill>
                  <a:srgbClr val="24425D"/>
                </a:solidFill>
                <a:highlight>
                  <a:srgbClr val="FFFFFF"/>
                </a:highlight>
                <a:latin typeface="Arial" panose="020B0604020202020204" pitchFamily="34" charset="0"/>
                <a:cs typeface="Arial" panose="020B0604020202020204" pitchFamily="34" charset="0"/>
              </a:rPr>
              <a:t>Gli alberi di ricerca binaria (BST) utilizzano questo algoritmo per cercare, inserire ed eliminare elementi in modo efficiente mantenendo l’ordine dell’albero.</a:t>
            </a:r>
          </a:p>
        </p:txBody>
      </p:sp>
      <p:sp>
        <p:nvSpPr>
          <p:cNvPr id="5" name="CasellaDiTesto 4">
            <a:extLst>
              <a:ext uri="{FF2B5EF4-FFF2-40B4-BE49-F238E27FC236}">
                <a16:creationId xmlns:a16="http://schemas.microsoft.com/office/drawing/2014/main" id="{13AA69CF-9161-B326-8ED1-E244CE8375C7}"/>
              </a:ext>
            </a:extLst>
          </p:cNvPr>
          <p:cNvSpPr txBox="1"/>
          <p:nvPr/>
        </p:nvSpPr>
        <p:spPr>
          <a:xfrm>
            <a:off x="566056" y="678188"/>
            <a:ext cx="3634154" cy="307777"/>
          </a:xfrm>
          <a:prstGeom prst="rect">
            <a:avLst/>
          </a:prstGeom>
          <a:noFill/>
        </p:spPr>
        <p:txBody>
          <a:bodyPr wrap="square" rtlCol="0">
            <a:spAutoFit/>
          </a:bodyPr>
          <a:lstStyle/>
          <a:p>
            <a:r>
              <a:rPr lang="it-IT" sz="1400" b="1" dirty="0">
                <a:solidFill>
                  <a:srgbClr val="1482AC"/>
                </a:solidFill>
                <a:latin typeface="Arial" panose="020B0604020202020204" pitchFamily="34" charset="0"/>
                <a:cs typeface="Arial" panose="020B0604020202020204" pitchFamily="34" charset="0"/>
              </a:rPr>
              <a:t>Applicazioni della ricerca binaria</a:t>
            </a:r>
          </a:p>
        </p:txBody>
      </p:sp>
      <p:sp>
        <p:nvSpPr>
          <p:cNvPr id="6" name="CasellaDiTesto 5">
            <a:extLst>
              <a:ext uri="{FF2B5EF4-FFF2-40B4-BE49-F238E27FC236}">
                <a16:creationId xmlns:a16="http://schemas.microsoft.com/office/drawing/2014/main" id="{B0E6770B-8711-0C60-87BC-8B147E42B9EA}"/>
              </a:ext>
            </a:extLst>
          </p:cNvPr>
          <p:cNvSpPr txBox="1"/>
          <p:nvPr/>
        </p:nvSpPr>
        <p:spPr>
          <a:xfrm>
            <a:off x="672858" y="4348819"/>
            <a:ext cx="4200211" cy="2314544"/>
          </a:xfrm>
          <a:prstGeom prst="rect">
            <a:avLst/>
          </a:prstGeom>
          <a:noFill/>
        </p:spPr>
        <p:txBody>
          <a:bodyPr wrap="square">
            <a:spAutoFit/>
          </a:bodyPr>
          <a:lstStyle/>
          <a:p>
            <a:pPr algn="l">
              <a:lnSpc>
                <a:spcPct val="150000"/>
              </a:lnSpc>
            </a:pPr>
            <a:r>
              <a:rPr lang="it-IT" sz="1400" b="1" dirty="0">
                <a:solidFill>
                  <a:srgbClr val="1482AC"/>
                </a:solidFill>
                <a:latin typeface="Arial" panose="020B0604020202020204" pitchFamily="34" charset="0"/>
                <a:cs typeface="Arial" panose="020B0604020202020204" pitchFamily="34" charset="0"/>
              </a:rPr>
              <a:t>Pro</a:t>
            </a:r>
          </a:p>
          <a:p>
            <a:pPr algn="l">
              <a:lnSpc>
                <a:spcPct val="150000"/>
              </a:lnSpc>
              <a:buFont typeface="Arial" panose="020B0604020202020204" pitchFamily="34" charset="0"/>
              <a:buChar char="•"/>
            </a:pPr>
            <a:r>
              <a:rPr lang="it-IT" sz="1400" dirty="0">
                <a:solidFill>
                  <a:srgbClr val="24425D"/>
                </a:solidFill>
                <a:highlight>
                  <a:srgbClr val="FFFFFF"/>
                </a:highlight>
                <a:latin typeface="Arial" panose="020B0604020202020204" pitchFamily="34" charset="0"/>
                <a:cs typeface="Arial" panose="020B0604020202020204" pitchFamily="34" charset="0"/>
              </a:rPr>
              <a:t>Un algoritmo molto efficiente per vasti insiemi di dati ordinati.</a:t>
            </a:r>
          </a:p>
          <a:p>
            <a:pPr algn="l">
              <a:lnSpc>
                <a:spcPct val="150000"/>
              </a:lnSpc>
              <a:buFont typeface="Arial" panose="020B0604020202020204" pitchFamily="34" charset="0"/>
              <a:buChar char="•"/>
            </a:pPr>
            <a:r>
              <a:rPr lang="it-IT" sz="1400" dirty="0">
                <a:solidFill>
                  <a:srgbClr val="24425D"/>
                </a:solidFill>
                <a:highlight>
                  <a:srgbClr val="FFFFFF"/>
                </a:highlight>
                <a:latin typeface="Arial" panose="020B0604020202020204" pitchFamily="34" charset="0"/>
                <a:cs typeface="Arial" panose="020B0604020202020204" pitchFamily="34" charset="0"/>
              </a:rPr>
              <a:t>Questo algoritmo è molto più veloce sugli array ordinati rispetto alla ricerca lineare.</a:t>
            </a:r>
          </a:p>
          <a:p>
            <a:pPr algn="l">
              <a:lnSpc>
                <a:spcPct val="150000"/>
              </a:lnSpc>
              <a:buFont typeface="Arial" panose="020B0604020202020204" pitchFamily="34" charset="0"/>
              <a:buChar char="•"/>
            </a:pPr>
            <a:r>
              <a:rPr lang="it-IT" sz="1400" dirty="0">
                <a:solidFill>
                  <a:srgbClr val="24425D"/>
                </a:solidFill>
                <a:highlight>
                  <a:srgbClr val="FFFFFF"/>
                </a:highlight>
                <a:latin typeface="Arial" panose="020B0604020202020204" pitchFamily="34" charset="0"/>
                <a:cs typeface="Arial" panose="020B0604020202020204" pitchFamily="34" charset="0"/>
              </a:rPr>
              <a:t>In confronto a molti altri algoritmi, la ricerca binaria è decisamente semplice.</a:t>
            </a:r>
          </a:p>
        </p:txBody>
      </p:sp>
      <p:sp>
        <p:nvSpPr>
          <p:cNvPr id="7" name="CasellaDiTesto 6">
            <a:extLst>
              <a:ext uri="{FF2B5EF4-FFF2-40B4-BE49-F238E27FC236}">
                <a16:creationId xmlns:a16="http://schemas.microsoft.com/office/drawing/2014/main" id="{F0698293-8711-7154-2B17-EF8B133226DA}"/>
              </a:ext>
            </a:extLst>
          </p:cNvPr>
          <p:cNvSpPr txBox="1"/>
          <p:nvPr/>
        </p:nvSpPr>
        <p:spPr>
          <a:xfrm>
            <a:off x="6307013" y="4507131"/>
            <a:ext cx="4314094" cy="1997919"/>
          </a:xfrm>
          <a:prstGeom prst="rect">
            <a:avLst/>
          </a:prstGeom>
          <a:noFill/>
        </p:spPr>
        <p:txBody>
          <a:bodyPr wrap="square">
            <a:spAutoFit/>
          </a:bodyPr>
          <a:lstStyle>
            <a:defPPr>
              <a:defRPr lang="it-IT"/>
            </a:defPPr>
            <a:lvl1pPr>
              <a:lnSpc>
                <a:spcPct val="150000"/>
              </a:lnSpc>
              <a:defRPr sz="1400" b="1">
                <a:solidFill>
                  <a:srgbClr val="1482AC"/>
                </a:solidFill>
                <a:latin typeface="Arial" panose="020B0604020202020204" pitchFamily="34" charset="0"/>
                <a:cs typeface="Arial" panose="020B0604020202020204" pitchFamily="34" charset="0"/>
              </a:defRPr>
            </a:lvl1pPr>
          </a:lstStyle>
          <a:p>
            <a:r>
              <a:rPr lang="it-IT" dirty="0"/>
              <a:t>Contro</a:t>
            </a:r>
          </a:p>
          <a:p>
            <a:pPr algn="l">
              <a:buFont typeface="Arial" panose="020B0604020202020204" pitchFamily="34" charset="0"/>
              <a:buChar char="•"/>
            </a:pPr>
            <a:r>
              <a:rPr lang="it-IT" b="0" i="0" dirty="0">
                <a:solidFill>
                  <a:srgbClr val="24425D"/>
                </a:solidFill>
                <a:effectLst/>
                <a:highlight>
                  <a:srgbClr val="FFFFFF"/>
                </a:highlight>
                <a:latin typeface="Inter-Regular"/>
              </a:rPr>
              <a:t>Ha bisogno di un array ordinato prima di poter effettuare la ricerca, </a:t>
            </a:r>
          </a:p>
          <a:p>
            <a:pPr algn="l">
              <a:buFont typeface="Arial" panose="020B0604020202020204" pitchFamily="34" charset="0"/>
              <a:buChar char="•"/>
            </a:pPr>
            <a:r>
              <a:rPr lang="it-IT" b="0" i="0" dirty="0">
                <a:solidFill>
                  <a:srgbClr val="24425D"/>
                </a:solidFill>
                <a:effectLst/>
                <a:highlight>
                  <a:srgbClr val="FFFFFF"/>
                </a:highlight>
                <a:latin typeface="Inter-Regular"/>
              </a:rPr>
              <a:t>Richiede un accesso random agli elementi nell'array, il che può rappresentare uno svantaggio in alcune strutture di dati.</a:t>
            </a:r>
          </a:p>
        </p:txBody>
      </p:sp>
      <p:cxnSp>
        <p:nvCxnSpPr>
          <p:cNvPr id="9" name="Connettore diritto 8">
            <a:extLst>
              <a:ext uri="{FF2B5EF4-FFF2-40B4-BE49-F238E27FC236}">
                <a16:creationId xmlns:a16="http://schemas.microsoft.com/office/drawing/2014/main" id="{35C033D2-4D2A-87C7-5664-292DD0C29687}"/>
              </a:ext>
            </a:extLst>
          </p:cNvPr>
          <p:cNvCxnSpPr/>
          <p:nvPr/>
        </p:nvCxnSpPr>
        <p:spPr>
          <a:xfrm>
            <a:off x="566057" y="550775"/>
            <a:ext cx="11059886" cy="0"/>
          </a:xfrm>
          <a:prstGeom prst="line">
            <a:avLst/>
          </a:prstGeom>
          <a:ln>
            <a:solidFill>
              <a:srgbClr val="1482AC"/>
            </a:solidFill>
          </a:ln>
        </p:spPr>
        <p:style>
          <a:lnRef idx="1">
            <a:schemeClr val="accent1"/>
          </a:lnRef>
          <a:fillRef idx="0">
            <a:schemeClr val="accent1"/>
          </a:fillRef>
          <a:effectRef idx="0">
            <a:schemeClr val="accent1"/>
          </a:effectRef>
          <a:fontRef idx="minor">
            <a:schemeClr val="tx1"/>
          </a:fontRef>
        </p:style>
      </p:cxnSp>
      <p:sp>
        <p:nvSpPr>
          <p:cNvPr id="10" name="CasellaDiTesto 9">
            <a:extLst>
              <a:ext uri="{FF2B5EF4-FFF2-40B4-BE49-F238E27FC236}">
                <a16:creationId xmlns:a16="http://schemas.microsoft.com/office/drawing/2014/main" id="{F922A3BE-FD54-21BA-B19E-6753F3C4D94A}"/>
              </a:ext>
            </a:extLst>
          </p:cNvPr>
          <p:cNvSpPr txBox="1"/>
          <p:nvPr/>
        </p:nvSpPr>
        <p:spPr>
          <a:xfrm>
            <a:off x="583258" y="226006"/>
            <a:ext cx="4026040" cy="338554"/>
          </a:xfrm>
          <a:prstGeom prst="rect">
            <a:avLst/>
          </a:prstGeom>
          <a:noFill/>
        </p:spPr>
        <p:txBody>
          <a:bodyPr wrap="square" rtlCol="0">
            <a:spAutoFit/>
          </a:bodyPr>
          <a:lstStyle/>
          <a:p>
            <a:r>
              <a:rPr lang="it-IT" sz="1600" b="1" dirty="0">
                <a:solidFill>
                  <a:srgbClr val="1482AC"/>
                </a:solidFill>
                <a:latin typeface="Arial" panose="020B0604020202020204" pitchFamily="34" charset="0"/>
                <a:cs typeface="Arial" panose="020B0604020202020204" pitchFamily="34" charset="0"/>
              </a:rPr>
              <a:t>RICERCA BINARIA</a:t>
            </a:r>
          </a:p>
        </p:txBody>
      </p:sp>
    </p:spTree>
    <p:extLst>
      <p:ext uri="{BB962C8B-B14F-4D97-AF65-F5344CB8AC3E}">
        <p14:creationId xmlns:p14="http://schemas.microsoft.com/office/powerpoint/2010/main" val="7833276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binary-search-sequence-search">
            <a:hlinkClick r:id="" action="ppaction://media"/>
            <a:extLst>
              <a:ext uri="{FF2B5EF4-FFF2-40B4-BE49-F238E27FC236}">
                <a16:creationId xmlns:a16="http://schemas.microsoft.com/office/drawing/2014/main" id="{1A7929A4-D103-31B4-350A-519B6DE047D8}"/>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279" b="6276"/>
          <a:stretch/>
        </p:blipFill>
        <p:spPr>
          <a:xfrm>
            <a:off x="2311120" y="806684"/>
            <a:ext cx="7174524" cy="4488797"/>
          </a:xfrm>
          <a:prstGeom prst="rect">
            <a:avLst/>
          </a:prstGeom>
        </p:spPr>
      </p:pic>
      <p:sp>
        <p:nvSpPr>
          <p:cNvPr id="5" name="CasellaDiTesto 4">
            <a:extLst>
              <a:ext uri="{FF2B5EF4-FFF2-40B4-BE49-F238E27FC236}">
                <a16:creationId xmlns:a16="http://schemas.microsoft.com/office/drawing/2014/main" id="{8285C967-9EF2-C1B0-0DD1-DEFD32851AEC}"/>
              </a:ext>
            </a:extLst>
          </p:cNvPr>
          <p:cNvSpPr txBox="1"/>
          <p:nvPr/>
        </p:nvSpPr>
        <p:spPr>
          <a:xfrm>
            <a:off x="3856055" y="5528096"/>
            <a:ext cx="4325815" cy="523220"/>
          </a:xfrm>
          <a:prstGeom prst="rect">
            <a:avLst/>
          </a:prstGeom>
          <a:pattFill prst="trellis">
            <a:fgClr>
              <a:srgbClr val="FFFFCC"/>
            </a:fgClr>
            <a:bgClr>
              <a:schemeClr val="bg1"/>
            </a:bgClr>
          </a:pattFill>
          <a:ln>
            <a:solidFill>
              <a:srgbClr val="FFFF00"/>
            </a:solidFill>
          </a:ln>
        </p:spPr>
        <p:txBody>
          <a:bodyPr wrap="square" rtlCol="0">
            <a:spAutoFit/>
          </a:bodyPr>
          <a:lstStyle/>
          <a:p>
            <a:r>
              <a:rPr lang="it-IT" sz="1400" b="1" dirty="0">
                <a:latin typeface="Bradley Hand ITC" panose="03070402050302030203" pitchFamily="66" charset="0"/>
              </a:rPr>
              <a:t>I DUE ALGORITMI A CONFRONTO MOSTRANO  AGLI STUDENTI LA DIFFERENZA</a:t>
            </a:r>
          </a:p>
        </p:txBody>
      </p:sp>
      <p:cxnSp>
        <p:nvCxnSpPr>
          <p:cNvPr id="6" name="Connettore diritto 5">
            <a:extLst>
              <a:ext uri="{FF2B5EF4-FFF2-40B4-BE49-F238E27FC236}">
                <a16:creationId xmlns:a16="http://schemas.microsoft.com/office/drawing/2014/main" id="{4645D13F-D4FA-8E62-C484-AC4C07C376BB}"/>
              </a:ext>
            </a:extLst>
          </p:cNvPr>
          <p:cNvCxnSpPr/>
          <p:nvPr/>
        </p:nvCxnSpPr>
        <p:spPr>
          <a:xfrm>
            <a:off x="566057" y="550775"/>
            <a:ext cx="11059886" cy="0"/>
          </a:xfrm>
          <a:prstGeom prst="line">
            <a:avLst/>
          </a:prstGeom>
          <a:ln>
            <a:solidFill>
              <a:srgbClr val="1482AC"/>
            </a:solidFill>
          </a:ln>
        </p:spPr>
        <p:style>
          <a:lnRef idx="1">
            <a:schemeClr val="accent1"/>
          </a:lnRef>
          <a:fillRef idx="0">
            <a:schemeClr val="accent1"/>
          </a:fillRef>
          <a:effectRef idx="0">
            <a:schemeClr val="accent1"/>
          </a:effectRef>
          <a:fontRef idx="minor">
            <a:schemeClr val="tx1"/>
          </a:fontRef>
        </p:style>
      </p:cxnSp>
      <p:sp>
        <p:nvSpPr>
          <p:cNvPr id="7" name="CasellaDiTesto 6">
            <a:extLst>
              <a:ext uri="{FF2B5EF4-FFF2-40B4-BE49-F238E27FC236}">
                <a16:creationId xmlns:a16="http://schemas.microsoft.com/office/drawing/2014/main" id="{A28737E4-08D5-A70B-B055-1B0055BDB445}"/>
              </a:ext>
            </a:extLst>
          </p:cNvPr>
          <p:cNvSpPr txBox="1"/>
          <p:nvPr/>
        </p:nvSpPr>
        <p:spPr>
          <a:xfrm>
            <a:off x="583258" y="226006"/>
            <a:ext cx="4026040" cy="338554"/>
          </a:xfrm>
          <a:prstGeom prst="rect">
            <a:avLst/>
          </a:prstGeom>
          <a:noFill/>
        </p:spPr>
        <p:txBody>
          <a:bodyPr wrap="square" rtlCol="0">
            <a:spAutoFit/>
          </a:bodyPr>
          <a:lstStyle/>
          <a:p>
            <a:r>
              <a:rPr lang="it-IT" sz="1600" b="1" dirty="0">
                <a:solidFill>
                  <a:srgbClr val="1482AC"/>
                </a:solidFill>
                <a:latin typeface="Arial" panose="020B0604020202020204" pitchFamily="34" charset="0"/>
                <a:cs typeface="Arial" panose="020B0604020202020204" pitchFamily="34" charset="0"/>
              </a:rPr>
              <a:t>FACCIAMO UN CONFRONTO</a:t>
            </a:r>
          </a:p>
        </p:txBody>
      </p:sp>
    </p:spTree>
    <p:extLst>
      <p:ext uri="{BB962C8B-B14F-4D97-AF65-F5344CB8AC3E}">
        <p14:creationId xmlns:p14="http://schemas.microsoft.com/office/powerpoint/2010/main" val="70012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91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sellaDiTesto 3">
            <a:extLst>
              <a:ext uri="{FF2B5EF4-FFF2-40B4-BE49-F238E27FC236}">
                <a16:creationId xmlns:a16="http://schemas.microsoft.com/office/drawing/2014/main" id="{3518009E-60D2-F31E-DCFD-686B0BA0D3E2}"/>
              </a:ext>
            </a:extLst>
          </p:cNvPr>
          <p:cNvSpPr txBox="1"/>
          <p:nvPr/>
        </p:nvSpPr>
        <p:spPr>
          <a:xfrm>
            <a:off x="820615" y="1598518"/>
            <a:ext cx="6605118" cy="2828147"/>
          </a:xfrm>
          <a:prstGeom prst="rect">
            <a:avLst/>
          </a:prstGeom>
          <a:noFill/>
          <a:ln w="28575">
            <a:solidFill>
              <a:schemeClr val="accent1">
                <a:lumMod val="75000"/>
              </a:schemeClr>
            </a:solidFill>
          </a:ln>
        </p:spPr>
        <p:txBody>
          <a:bodyPr wrap="square" rtlCol="0">
            <a:spAutoFit/>
          </a:bodyPr>
          <a:lstStyle/>
          <a:p>
            <a:pPr>
              <a:lnSpc>
                <a:spcPct val="150000"/>
              </a:lnSpc>
            </a:pPr>
            <a:r>
              <a:rPr lang="it-IT" sz="1200" b="1" dirty="0">
                <a:latin typeface="Arial" panose="020B0604020202020204" pitchFamily="34" charset="0"/>
                <a:cs typeface="Arial" panose="020B0604020202020204" pitchFamily="34" charset="0"/>
              </a:rPr>
              <a:t>Int</a:t>
            </a:r>
            <a:r>
              <a:rPr lang="it-IT" sz="1200" dirty="0">
                <a:latin typeface="Arial" panose="020B0604020202020204" pitchFamily="34" charset="0"/>
                <a:cs typeface="Arial" panose="020B0604020202020204" pitchFamily="34" charset="0"/>
              </a:rPr>
              <a:t> </a:t>
            </a:r>
            <a:r>
              <a:rPr lang="it-IT" sz="1200" dirty="0" err="1">
                <a:latin typeface="Arial" panose="020B0604020202020204" pitchFamily="34" charset="0"/>
                <a:cs typeface="Arial" panose="020B0604020202020204" pitchFamily="34" charset="0"/>
              </a:rPr>
              <a:t>ricercaBinaria</a:t>
            </a:r>
            <a:r>
              <a:rPr lang="it-IT" sz="1200" dirty="0">
                <a:latin typeface="Arial" panose="020B0604020202020204" pitchFamily="34" charset="0"/>
                <a:cs typeface="Arial" panose="020B0604020202020204" pitchFamily="34" charset="0"/>
              </a:rPr>
              <a:t> ( </a:t>
            </a:r>
            <a:r>
              <a:rPr lang="it-IT" sz="1200" dirty="0" err="1">
                <a:latin typeface="Arial" panose="020B0604020202020204" pitchFamily="34" charset="0"/>
                <a:cs typeface="Arial" panose="020B0604020202020204" pitchFamily="34" charset="0"/>
              </a:rPr>
              <a:t>int</a:t>
            </a:r>
            <a:r>
              <a:rPr lang="it-IT" sz="1200" dirty="0">
                <a:latin typeface="Arial" panose="020B0604020202020204" pitchFamily="34" charset="0"/>
                <a:cs typeface="Arial" panose="020B0604020202020204" pitchFamily="34" charset="0"/>
              </a:rPr>
              <a:t> </a:t>
            </a:r>
            <a:r>
              <a:rPr lang="it-IT" sz="1200" dirty="0" err="1">
                <a:latin typeface="Arial" panose="020B0604020202020204" pitchFamily="34" charset="0"/>
                <a:cs typeface="Arial" panose="020B0604020202020204" pitchFamily="34" charset="0"/>
              </a:rPr>
              <a:t>arr</a:t>
            </a:r>
            <a:r>
              <a:rPr lang="it-IT" sz="1200" dirty="0">
                <a:latin typeface="Arial" panose="020B0604020202020204" pitchFamily="34" charset="0"/>
                <a:cs typeface="Arial" panose="020B0604020202020204" pitchFamily="34" charset="0"/>
              </a:rPr>
              <a:t>[ ], </a:t>
            </a:r>
            <a:r>
              <a:rPr lang="it-IT" sz="1200" dirty="0" err="1">
                <a:latin typeface="Arial" panose="020B0604020202020204" pitchFamily="34" charset="0"/>
                <a:cs typeface="Arial" panose="020B0604020202020204" pitchFamily="34" charset="0"/>
              </a:rPr>
              <a:t>int</a:t>
            </a:r>
            <a:r>
              <a:rPr lang="it-IT" sz="1200" dirty="0">
                <a:latin typeface="Arial" panose="020B0604020202020204" pitchFamily="34" charset="0"/>
                <a:cs typeface="Arial" panose="020B0604020202020204" pitchFamily="34" charset="0"/>
              </a:rPr>
              <a:t> size, </a:t>
            </a:r>
            <a:r>
              <a:rPr lang="it-IT" sz="1200" dirty="0" err="1">
                <a:latin typeface="Arial" panose="020B0604020202020204" pitchFamily="34" charset="0"/>
                <a:cs typeface="Arial" panose="020B0604020202020204" pitchFamily="34" charset="0"/>
              </a:rPr>
              <a:t>int</a:t>
            </a:r>
            <a:r>
              <a:rPr lang="it-IT" sz="1200" dirty="0">
                <a:latin typeface="Arial" panose="020B0604020202020204" pitchFamily="34" charset="0"/>
                <a:cs typeface="Arial" panose="020B0604020202020204" pitchFamily="34" charset="0"/>
              </a:rPr>
              <a:t> chiave) )  </a:t>
            </a:r>
            <a:r>
              <a:rPr lang="it-IT" sz="1200" b="0" i="0" dirty="0">
                <a:solidFill>
                  <a:srgbClr val="1F1F1F"/>
                </a:solidFill>
                <a:effectLst/>
                <a:highlight>
                  <a:srgbClr val="FFFFFF"/>
                </a:highlight>
                <a:latin typeface="Arial" panose="020B0604020202020204" pitchFamily="34" charset="0"/>
                <a:cs typeface="Arial" panose="020B0604020202020204" pitchFamily="34" charset="0"/>
              </a:rPr>
              <a:t>{ </a:t>
            </a:r>
            <a:endParaRPr lang="it-IT" sz="1200" dirty="0">
              <a:latin typeface="Arial" panose="020B0604020202020204" pitchFamily="34" charset="0"/>
              <a:cs typeface="Arial" panose="020B0604020202020204" pitchFamily="34" charset="0"/>
            </a:endParaRPr>
          </a:p>
          <a:p>
            <a:pPr>
              <a:lnSpc>
                <a:spcPct val="150000"/>
              </a:lnSpc>
            </a:pPr>
            <a:r>
              <a:rPr lang="it-IT" sz="1200" dirty="0">
                <a:solidFill>
                  <a:srgbClr val="1F1F1F"/>
                </a:solidFill>
                <a:highlight>
                  <a:srgbClr val="FFFFFF"/>
                </a:highlight>
                <a:latin typeface="Arial" panose="020B0604020202020204" pitchFamily="34" charset="0"/>
                <a:cs typeface="Arial" panose="020B0604020202020204" pitchFamily="34" charset="0"/>
              </a:rPr>
              <a:t>     </a:t>
            </a:r>
            <a:r>
              <a:rPr lang="it-IT" sz="1200" b="1" dirty="0" err="1">
                <a:solidFill>
                  <a:srgbClr val="1F1F1F"/>
                </a:solidFill>
                <a:highlight>
                  <a:srgbClr val="FFFFFF"/>
                </a:highlight>
                <a:latin typeface="Arial" panose="020B0604020202020204" pitchFamily="34" charset="0"/>
                <a:cs typeface="Arial" panose="020B0604020202020204" pitchFamily="34" charset="0"/>
              </a:rPr>
              <a:t>int</a:t>
            </a:r>
            <a:r>
              <a:rPr lang="it-IT" sz="1200" dirty="0">
                <a:solidFill>
                  <a:srgbClr val="1F1F1F"/>
                </a:solidFill>
                <a:highlight>
                  <a:srgbClr val="FFFFFF"/>
                </a:highlight>
                <a:latin typeface="Arial" panose="020B0604020202020204" pitchFamily="34" charset="0"/>
                <a:cs typeface="Arial" panose="020B0604020202020204" pitchFamily="34" charset="0"/>
              </a:rPr>
              <a:t> inf = 0, </a:t>
            </a:r>
            <a:r>
              <a:rPr lang="it-IT" sz="1200" dirty="0" err="1">
                <a:solidFill>
                  <a:srgbClr val="1F1F1F"/>
                </a:solidFill>
                <a:highlight>
                  <a:srgbClr val="FFFFFF"/>
                </a:highlight>
                <a:latin typeface="Arial" panose="020B0604020202020204" pitchFamily="34" charset="0"/>
                <a:cs typeface="Arial" panose="020B0604020202020204" pitchFamily="34" charset="0"/>
              </a:rPr>
              <a:t>sup</a:t>
            </a:r>
            <a:r>
              <a:rPr lang="it-IT" sz="1200" dirty="0">
                <a:solidFill>
                  <a:srgbClr val="1F1F1F"/>
                </a:solidFill>
                <a:highlight>
                  <a:srgbClr val="FFFFFF"/>
                </a:highlight>
                <a:latin typeface="Arial" panose="020B0604020202020204" pitchFamily="34" charset="0"/>
                <a:cs typeface="Arial" panose="020B0604020202020204" pitchFamily="34" charset="0"/>
              </a:rPr>
              <a:t> =size;                // inf è il primo elemento dell’array e </a:t>
            </a:r>
            <a:r>
              <a:rPr lang="it-IT" sz="1200" dirty="0" err="1">
                <a:solidFill>
                  <a:srgbClr val="1F1F1F"/>
                </a:solidFill>
                <a:highlight>
                  <a:srgbClr val="FFFFFF"/>
                </a:highlight>
                <a:latin typeface="Arial" panose="020B0604020202020204" pitchFamily="34" charset="0"/>
                <a:cs typeface="Arial" panose="020B0604020202020204" pitchFamily="34" charset="0"/>
              </a:rPr>
              <a:t>sup</a:t>
            </a:r>
            <a:r>
              <a:rPr lang="it-IT" sz="1200" dirty="0">
                <a:solidFill>
                  <a:srgbClr val="1F1F1F"/>
                </a:solidFill>
                <a:highlight>
                  <a:srgbClr val="FFFFFF"/>
                </a:highlight>
                <a:latin typeface="Arial" panose="020B0604020202020204" pitchFamily="34" charset="0"/>
                <a:cs typeface="Arial" panose="020B0604020202020204" pitchFamily="34" charset="0"/>
              </a:rPr>
              <a:t> è l’ultimo elemento</a:t>
            </a:r>
          </a:p>
          <a:p>
            <a:pPr>
              <a:lnSpc>
                <a:spcPct val="150000"/>
              </a:lnSpc>
            </a:pPr>
            <a:r>
              <a:rPr lang="it-IT" sz="1200" dirty="0">
                <a:solidFill>
                  <a:srgbClr val="1F1F1F"/>
                </a:solidFill>
                <a:highlight>
                  <a:srgbClr val="FFFFFF"/>
                </a:highlight>
                <a:latin typeface="Arial" panose="020B0604020202020204" pitchFamily="34" charset="0"/>
                <a:cs typeface="Arial" panose="020B0604020202020204" pitchFamily="34" charset="0"/>
              </a:rPr>
              <a:t>     </a:t>
            </a:r>
            <a:r>
              <a:rPr lang="it-IT" sz="1200" b="1" dirty="0" err="1">
                <a:solidFill>
                  <a:srgbClr val="1F1F1F"/>
                </a:solidFill>
                <a:highlight>
                  <a:srgbClr val="FFFFFF"/>
                </a:highlight>
                <a:latin typeface="Arial" panose="020B0604020202020204" pitchFamily="34" charset="0"/>
                <a:cs typeface="Arial" panose="020B0604020202020204" pitchFamily="34" charset="0"/>
              </a:rPr>
              <a:t>while</a:t>
            </a:r>
            <a:r>
              <a:rPr lang="it-IT" sz="1200" dirty="0">
                <a:solidFill>
                  <a:srgbClr val="1F1F1F"/>
                </a:solidFill>
                <a:highlight>
                  <a:srgbClr val="FFFFFF"/>
                </a:highlight>
                <a:latin typeface="Arial" panose="020B0604020202020204" pitchFamily="34" charset="0"/>
                <a:cs typeface="Arial" panose="020B0604020202020204" pitchFamily="34" charset="0"/>
              </a:rPr>
              <a:t> (inf &lt;= </a:t>
            </a:r>
            <a:r>
              <a:rPr lang="it-IT" sz="1200" dirty="0" err="1">
                <a:solidFill>
                  <a:srgbClr val="1F1F1F"/>
                </a:solidFill>
                <a:highlight>
                  <a:srgbClr val="FFFFFF"/>
                </a:highlight>
                <a:latin typeface="Arial" panose="020B0604020202020204" pitchFamily="34" charset="0"/>
                <a:cs typeface="Arial" panose="020B0604020202020204" pitchFamily="34" charset="0"/>
              </a:rPr>
              <a:t>sup</a:t>
            </a:r>
            <a:r>
              <a:rPr lang="it-IT" sz="1200" dirty="0">
                <a:solidFill>
                  <a:srgbClr val="1F1F1F"/>
                </a:solidFill>
                <a:highlight>
                  <a:srgbClr val="FFFFFF"/>
                </a:highlight>
                <a:latin typeface="Arial" panose="020B0604020202020204" pitchFamily="34" charset="0"/>
                <a:cs typeface="Arial" panose="020B0604020202020204" pitchFamily="34" charset="0"/>
              </a:rPr>
              <a:t>) </a:t>
            </a:r>
            <a:r>
              <a:rPr lang="it-IT" sz="1200" b="0" i="0" dirty="0">
                <a:solidFill>
                  <a:srgbClr val="1F1F1F"/>
                </a:solidFill>
                <a:effectLst/>
                <a:highlight>
                  <a:srgbClr val="FFFFFF"/>
                </a:highlight>
                <a:latin typeface="Arial" panose="020B0604020202020204" pitchFamily="34" charset="0"/>
                <a:cs typeface="Arial" panose="020B0604020202020204" pitchFamily="34" charset="0"/>
              </a:rPr>
              <a:t>{</a:t>
            </a:r>
          </a:p>
          <a:p>
            <a:pPr>
              <a:lnSpc>
                <a:spcPct val="150000"/>
              </a:lnSpc>
            </a:pPr>
            <a:r>
              <a:rPr lang="it-IT" sz="1200" dirty="0">
                <a:solidFill>
                  <a:srgbClr val="1F1F1F"/>
                </a:solidFill>
                <a:highlight>
                  <a:srgbClr val="FFFFFF"/>
                </a:highlight>
                <a:latin typeface="Arial" panose="020B0604020202020204" pitchFamily="34" charset="0"/>
                <a:cs typeface="Arial" panose="020B0604020202020204" pitchFamily="34" charset="0"/>
              </a:rPr>
              <a:t>             </a:t>
            </a:r>
            <a:r>
              <a:rPr lang="it-IT" sz="1200" b="1" dirty="0" err="1">
                <a:solidFill>
                  <a:srgbClr val="1F1F1F"/>
                </a:solidFill>
                <a:highlight>
                  <a:srgbClr val="FFFFFF"/>
                </a:highlight>
                <a:latin typeface="Arial" panose="020B0604020202020204" pitchFamily="34" charset="0"/>
                <a:cs typeface="Arial" panose="020B0604020202020204" pitchFamily="34" charset="0"/>
              </a:rPr>
              <a:t>int</a:t>
            </a:r>
            <a:r>
              <a:rPr lang="it-IT" sz="1200" dirty="0">
                <a:solidFill>
                  <a:srgbClr val="1F1F1F"/>
                </a:solidFill>
                <a:highlight>
                  <a:srgbClr val="FFFFFF"/>
                </a:highlight>
                <a:latin typeface="Arial" panose="020B0604020202020204" pitchFamily="34" charset="0"/>
                <a:cs typeface="Arial" panose="020B0604020202020204" pitchFamily="34" charset="0"/>
              </a:rPr>
              <a:t> </a:t>
            </a:r>
            <a:r>
              <a:rPr lang="it-IT" sz="1200" dirty="0" err="1">
                <a:solidFill>
                  <a:srgbClr val="1F1F1F"/>
                </a:solidFill>
                <a:highlight>
                  <a:srgbClr val="FFFFFF"/>
                </a:highlight>
                <a:latin typeface="Arial" panose="020B0604020202020204" pitchFamily="34" charset="0"/>
                <a:cs typeface="Arial" panose="020B0604020202020204" pitchFamily="34" charset="0"/>
              </a:rPr>
              <a:t>med</a:t>
            </a:r>
            <a:r>
              <a:rPr lang="it-IT" sz="1200" dirty="0">
                <a:solidFill>
                  <a:srgbClr val="1F1F1F"/>
                </a:solidFill>
                <a:highlight>
                  <a:srgbClr val="FFFFFF"/>
                </a:highlight>
                <a:latin typeface="Arial" panose="020B0604020202020204" pitchFamily="34" charset="0"/>
                <a:cs typeface="Arial" panose="020B0604020202020204" pitchFamily="34" charset="0"/>
              </a:rPr>
              <a:t> = (</a:t>
            </a:r>
            <a:r>
              <a:rPr lang="it-IT" sz="1200" dirty="0" err="1">
                <a:solidFill>
                  <a:srgbClr val="1F1F1F"/>
                </a:solidFill>
                <a:highlight>
                  <a:srgbClr val="FFFFFF"/>
                </a:highlight>
                <a:latin typeface="Arial" panose="020B0604020202020204" pitchFamily="34" charset="0"/>
                <a:cs typeface="Arial" panose="020B0604020202020204" pitchFamily="34" charset="0"/>
              </a:rPr>
              <a:t>inf+sup</a:t>
            </a:r>
            <a:r>
              <a:rPr lang="it-IT" sz="1200" dirty="0">
                <a:solidFill>
                  <a:srgbClr val="1F1F1F"/>
                </a:solidFill>
                <a:highlight>
                  <a:srgbClr val="FFFFFF"/>
                </a:highlight>
                <a:latin typeface="Arial" panose="020B0604020202020204" pitchFamily="34" charset="0"/>
                <a:cs typeface="Arial" panose="020B0604020202020204" pitchFamily="34" charset="0"/>
              </a:rPr>
              <a:t>) / 2;    // </a:t>
            </a:r>
            <a:r>
              <a:rPr lang="it-IT" sz="1200" dirty="0" err="1">
                <a:solidFill>
                  <a:srgbClr val="1F1F1F"/>
                </a:solidFill>
                <a:highlight>
                  <a:srgbClr val="FFFFFF"/>
                </a:highlight>
                <a:latin typeface="Arial" panose="020B0604020202020204" pitchFamily="34" charset="0"/>
                <a:cs typeface="Arial" panose="020B0604020202020204" pitchFamily="34" charset="0"/>
              </a:rPr>
              <a:t>med</a:t>
            </a:r>
            <a:r>
              <a:rPr lang="it-IT" sz="1200" dirty="0">
                <a:solidFill>
                  <a:srgbClr val="1F1F1F"/>
                </a:solidFill>
                <a:highlight>
                  <a:srgbClr val="FFFFFF"/>
                </a:highlight>
                <a:latin typeface="Arial" panose="020B0604020202020204" pitchFamily="34" charset="0"/>
                <a:cs typeface="Arial" panose="020B0604020202020204" pitchFamily="34" charset="0"/>
              </a:rPr>
              <a:t> è l’elemento mediano</a:t>
            </a:r>
          </a:p>
          <a:p>
            <a:pPr>
              <a:lnSpc>
                <a:spcPct val="150000"/>
              </a:lnSpc>
            </a:pPr>
            <a:r>
              <a:rPr lang="it-IT" sz="1200" dirty="0">
                <a:solidFill>
                  <a:srgbClr val="1F1F1F"/>
                </a:solidFill>
                <a:highlight>
                  <a:srgbClr val="FFFFFF"/>
                </a:highlight>
                <a:latin typeface="Arial" panose="020B0604020202020204" pitchFamily="34" charset="0"/>
                <a:cs typeface="Arial" panose="020B0604020202020204" pitchFamily="34" charset="0"/>
              </a:rPr>
              <a:t>             </a:t>
            </a:r>
            <a:r>
              <a:rPr lang="it-IT" sz="1200" b="1" dirty="0" err="1">
                <a:solidFill>
                  <a:srgbClr val="1F1F1F"/>
                </a:solidFill>
                <a:highlight>
                  <a:srgbClr val="FFFFFF"/>
                </a:highlight>
                <a:latin typeface="Arial" panose="020B0604020202020204" pitchFamily="34" charset="0"/>
                <a:cs typeface="Arial" panose="020B0604020202020204" pitchFamily="34" charset="0"/>
              </a:rPr>
              <a:t>if</a:t>
            </a:r>
            <a:r>
              <a:rPr lang="it-IT" sz="1200" dirty="0">
                <a:solidFill>
                  <a:srgbClr val="1F1F1F"/>
                </a:solidFill>
                <a:highlight>
                  <a:srgbClr val="FFFFFF"/>
                </a:highlight>
                <a:latin typeface="Arial" panose="020B0604020202020204" pitchFamily="34" charset="0"/>
                <a:cs typeface="Arial" panose="020B0604020202020204" pitchFamily="34" charset="0"/>
              </a:rPr>
              <a:t> ( </a:t>
            </a:r>
            <a:r>
              <a:rPr lang="it-IT" sz="1200" dirty="0" err="1">
                <a:solidFill>
                  <a:srgbClr val="1F1F1F"/>
                </a:solidFill>
                <a:highlight>
                  <a:srgbClr val="FFFFFF"/>
                </a:highlight>
                <a:latin typeface="Arial" panose="020B0604020202020204" pitchFamily="34" charset="0"/>
                <a:cs typeface="Arial" panose="020B0604020202020204" pitchFamily="34" charset="0"/>
              </a:rPr>
              <a:t>arr</a:t>
            </a:r>
            <a:r>
              <a:rPr lang="it-IT" sz="1200" dirty="0">
                <a:solidFill>
                  <a:srgbClr val="1F1F1F"/>
                </a:solidFill>
                <a:highlight>
                  <a:srgbClr val="FFFFFF"/>
                </a:highlight>
                <a:latin typeface="Arial" panose="020B0604020202020204" pitchFamily="34" charset="0"/>
                <a:cs typeface="Arial" panose="020B0604020202020204" pitchFamily="34" charset="0"/>
              </a:rPr>
              <a:t>[</a:t>
            </a:r>
            <a:r>
              <a:rPr lang="it-IT" sz="1200" dirty="0" err="1">
                <a:solidFill>
                  <a:srgbClr val="1F1F1F"/>
                </a:solidFill>
                <a:highlight>
                  <a:srgbClr val="FFFFFF"/>
                </a:highlight>
                <a:latin typeface="Arial" panose="020B0604020202020204" pitchFamily="34" charset="0"/>
                <a:cs typeface="Arial" panose="020B0604020202020204" pitchFamily="34" charset="0"/>
              </a:rPr>
              <a:t>med</a:t>
            </a:r>
            <a:r>
              <a:rPr lang="it-IT" sz="1200" dirty="0">
                <a:solidFill>
                  <a:srgbClr val="1F1F1F"/>
                </a:solidFill>
                <a:highlight>
                  <a:srgbClr val="FFFFFF"/>
                </a:highlight>
                <a:latin typeface="Arial" panose="020B0604020202020204" pitchFamily="34" charset="0"/>
                <a:cs typeface="Arial" panose="020B0604020202020204" pitchFamily="34" charset="0"/>
              </a:rPr>
              <a:t>] ==chiave)  </a:t>
            </a:r>
            <a:r>
              <a:rPr lang="it-IT" sz="1200" b="1" dirty="0" err="1">
                <a:solidFill>
                  <a:srgbClr val="1F1F1F"/>
                </a:solidFill>
                <a:highlight>
                  <a:srgbClr val="FFFFFF"/>
                </a:highlight>
                <a:latin typeface="Arial" panose="020B0604020202020204" pitchFamily="34" charset="0"/>
                <a:cs typeface="Arial" panose="020B0604020202020204" pitchFamily="34" charset="0"/>
              </a:rPr>
              <a:t>return</a:t>
            </a:r>
            <a:r>
              <a:rPr lang="it-IT" sz="1200" dirty="0">
                <a:solidFill>
                  <a:srgbClr val="1F1F1F"/>
                </a:solidFill>
                <a:highlight>
                  <a:srgbClr val="FFFFFF"/>
                </a:highlight>
                <a:latin typeface="Arial" panose="020B0604020202020204" pitchFamily="34" charset="0"/>
                <a:cs typeface="Arial" panose="020B0604020202020204" pitchFamily="34" charset="0"/>
              </a:rPr>
              <a:t> m;</a:t>
            </a:r>
          </a:p>
          <a:p>
            <a:pPr>
              <a:lnSpc>
                <a:spcPct val="150000"/>
              </a:lnSpc>
            </a:pPr>
            <a:r>
              <a:rPr lang="it-IT" sz="1200" dirty="0">
                <a:solidFill>
                  <a:srgbClr val="1F1F1F"/>
                </a:solidFill>
                <a:highlight>
                  <a:srgbClr val="FFFFFF"/>
                </a:highlight>
                <a:latin typeface="Arial" panose="020B0604020202020204" pitchFamily="34" charset="0"/>
                <a:cs typeface="Arial" panose="020B0604020202020204" pitchFamily="34" charset="0"/>
              </a:rPr>
              <a:t>             </a:t>
            </a:r>
            <a:r>
              <a:rPr lang="it-IT" sz="1200" b="1" dirty="0" err="1">
                <a:solidFill>
                  <a:srgbClr val="1F1F1F"/>
                </a:solidFill>
                <a:highlight>
                  <a:srgbClr val="FFFFFF"/>
                </a:highlight>
                <a:latin typeface="Arial" panose="020B0604020202020204" pitchFamily="34" charset="0"/>
                <a:cs typeface="Arial" panose="020B0604020202020204" pitchFamily="34" charset="0"/>
              </a:rPr>
              <a:t>if</a:t>
            </a:r>
            <a:r>
              <a:rPr lang="it-IT" sz="1200" dirty="0">
                <a:solidFill>
                  <a:srgbClr val="1F1F1F"/>
                </a:solidFill>
                <a:highlight>
                  <a:srgbClr val="FFFFFF"/>
                </a:highlight>
                <a:latin typeface="Arial" panose="020B0604020202020204" pitchFamily="34" charset="0"/>
                <a:cs typeface="Arial" panose="020B0604020202020204" pitchFamily="34" charset="0"/>
              </a:rPr>
              <a:t> ( </a:t>
            </a:r>
            <a:r>
              <a:rPr lang="it-IT" sz="1200" dirty="0" err="1">
                <a:solidFill>
                  <a:srgbClr val="1F1F1F"/>
                </a:solidFill>
                <a:highlight>
                  <a:srgbClr val="FFFFFF"/>
                </a:highlight>
                <a:latin typeface="Arial" panose="020B0604020202020204" pitchFamily="34" charset="0"/>
                <a:cs typeface="Arial" panose="020B0604020202020204" pitchFamily="34" charset="0"/>
              </a:rPr>
              <a:t>arr</a:t>
            </a:r>
            <a:r>
              <a:rPr lang="it-IT" sz="1200" dirty="0">
                <a:solidFill>
                  <a:srgbClr val="1F1F1F"/>
                </a:solidFill>
                <a:highlight>
                  <a:srgbClr val="FFFFFF"/>
                </a:highlight>
                <a:latin typeface="Arial" panose="020B0604020202020204" pitchFamily="34" charset="0"/>
                <a:cs typeface="Arial" panose="020B0604020202020204" pitchFamily="34" charset="0"/>
              </a:rPr>
              <a:t>[</a:t>
            </a:r>
            <a:r>
              <a:rPr lang="it-IT" sz="1200" dirty="0" err="1">
                <a:solidFill>
                  <a:srgbClr val="1F1F1F"/>
                </a:solidFill>
                <a:highlight>
                  <a:srgbClr val="FFFFFF"/>
                </a:highlight>
                <a:latin typeface="Arial" panose="020B0604020202020204" pitchFamily="34" charset="0"/>
                <a:cs typeface="Arial" panose="020B0604020202020204" pitchFamily="34" charset="0"/>
              </a:rPr>
              <a:t>med</a:t>
            </a:r>
            <a:r>
              <a:rPr lang="it-IT" sz="1200" dirty="0">
                <a:solidFill>
                  <a:srgbClr val="1F1F1F"/>
                </a:solidFill>
                <a:highlight>
                  <a:srgbClr val="FFFFFF"/>
                </a:highlight>
                <a:latin typeface="Arial" panose="020B0604020202020204" pitchFamily="34" charset="0"/>
                <a:cs typeface="Arial" panose="020B0604020202020204" pitchFamily="34" charset="0"/>
              </a:rPr>
              <a:t>] &lt; chiave)  inf = </a:t>
            </a:r>
            <a:r>
              <a:rPr lang="it-IT" sz="1200" dirty="0" err="1">
                <a:solidFill>
                  <a:srgbClr val="1F1F1F"/>
                </a:solidFill>
                <a:highlight>
                  <a:srgbClr val="FFFFFF"/>
                </a:highlight>
                <a:latin typeface="Arial" panose="020B0604020202020204" pitchFamily="34" charset="0"/>
                <a:cs typeface="Arial" panose="020B0604020202020204" pitchFamily="34" charset="0"/>
              </a:rPr>
              <a:t>med</a:t>
            </a:r>
            <a:r>
              <a:rPr lang="it-IT" sz="1200" dirty="0">
                <a:solidFill>
                  <a:srgbClr val="1F1F1F"/>
                </a:solidFill>
                <a:highlight>
                  <a:srgbClr val="FFFFFF"/>
                </a:highlight>
                <a:latin typeface="Arial" panose="020B0604020202020204" pitchFamily="34" charset="0"/>
                <a:cs typeface="Arial" panose="020B0604020202020204" pitchFamily="34" charset="0"/>
              </a:rPr>
              <a:t> +1;        // si sposta nella metà a destra del mediano</a:t>
            </a:r>
          </a:p>
          <a:p>
            <a:pPr>
              <a:lnSpc>
                <a:spcPct val="150000"/>
              </a:lnSpc>
            </a:pPr>
            <a:r>
              <a:rPr lang="it-IT" sz="1200" dirty="0">
                <a:solidFill>
                  <a:srgbClr val="1F1F1F"/>
                </a:solidFill>
                <a:highlight>
                  <a:srgbClr val="FFFFFF"/>
                </a:highlight>
                <a:latin typeface="Arial" panose="020B0604020202020204" pitchFamily="34" charset="0"/>
                <a:cs typeface="Arial" panose="020B0604020202020204" pitchFamily="34" charset="0"/>
              </a:rPr>
              <a:t>             </a:t>
            </a:r>
            <a:r>
              <a:rPr lang="it-IT" sz="1200" b="1" dirty="0">
                <a:solidFill>
                  <a:srgbClr val="1F1F1F"/>
                </a:solidFill>
                <a:highlight>
                  <a:srgbClr val="FFFFFF"/>
                </a:highlight>
                <a:latin typeface="Arial" panose="020B0604020202020204" pitchFamily="34" charset="0"/>
                <a:cs typeface="Arial" panose="020B0604020202020204" pitchFamily="34" charset="0"/>
              </a:rPr>
              <a:t>else</a:t>
            </a:r>
            <a:r>
              <a:rPr lang="it-IT" sz="1200" dirty="0">
                <a:solidFill>
                  <a:srgbClr val="1F1F1F"/>
                </a:solidFill>
                <a:highlight>
                  <a:srgbClr val="FFFFFF"/>
                </a:highlight>
                <a:latin typeface="Arial" panose="020B0604020202020204" pitchFamily="34" charset="0"/>
                <a:cs typeface="Arial" panose="020B0604020202020204" pitchFamily="34" charset="0"/>
              </a:rPr>
              <a:t>  </a:t>
            </a:r>
            <a:r>
              <a:rPr lang="it-IT" sz="1200" dirty="0" err="1">
                <a:solidFill>
                  <a:srgbClr val="1F1F1F"/>
                </a:solidFill>
                <a:highlight>
                  <a:srgbClr val="FFFFFF"/>
                </a:highlight>
                <a:latin typeface="Arial" panose="020B0604020202020204" pitchFamily="34" charset="0"/>
                <a:cs typeface="Arial" panose="020B0604020202020204" pitchFamily="34" charset="0"/>
              </a:rPr>
              <a:t>sup</a:t>
            </a:r>
            <a:r>
              <a:rPr lang="it-IT" sz="1200" dirty="0">
                <a:solidFill>
                  <a:srgbClr val="1F1F1F"/>
                </a:solidFill>
                <a:highlight>
                  <a:srgbClr val="FFFFFF"/>
                </a:highlight>
                <a:latin typeface="Arial" panose="020B0604020202020204" pitchFamily="34" charset="0"/>
                <a:cs typeface="Arial" panose="020B0604020202020204" pitchFamily="34" charset="0"/>
              </a:rPr>
              <a:t>= med-1;                                    // si sposta nella metà a sinistra del mediano</a:t>
            </a:r>
          </a:p>
          <a:p>
            <a:pPr>
              <a:lnSpc>
                <a:spcPct val="150000"/>
              </a:lnSpc>
            </a:pPr>
            <a:r>
              <a:rPr lang="it-IT" sz="1200" dirty="0">
                <a:solidFill>
                  <a:srgbClr val="1F1F1F"/>
                </a:solidFill>
                <a:highlight>
                  <a:srgbClr val="FFFFFF"/>
                </a:highlight>
                <a:latin typeface="Arial" panose="020B0604020202020204" pitchFamily="34" charset="0"/>
                <a:cs typeface="Arial" panose="020B0604020202020204" pitchFamily="34" charset="0"/>
              </a:rPr>
              <a:t>             }</a:t>
            </a:r>
          </a:p>
          <a:p>
            <a:pPr>
              <a:lnSpc>
                <a:spcPct val="150000"/>
              </a:lnSpc>
            </a:pPr>
            <a:r>
              <a:rPr lang="it-IT" sz="1200" dirty="0">
                <a:solidFill>
                  <a:srgbClr val="1F1F1F"/>
                </a:solidFill>
                <a:highlight>
                  <a:srgbClr val="FFFFFF"/>
                </a:highlight>
                <a:latin typeface="Arial" panose="020B0604020202020204" pitchFamily="34" charset="0"/>
                <a:cs typeface="Arial" panose="020B0604020202020204" pitchFamily="34" charset="0"/>
              </a:rPr>
              <a:t>  </a:t>
            </a:r>
            <a:r>
              <a:rPr lang="it-IT" sz="1200" b="1" dirty="0" err="1">
                <a:solidFill>
                  <a:srgbClr val="1F1F1F"/>
                </a:solidFill>
                <a:highlight>
                  <a:srgbClr val="FFFFFF"/>
                </a:highlight>
                <a:latin typeface="Arial" panose="020B0604020202020204" pitchFamily="34" charset="0"/>
                <a:cs typeface="Arial" panose="020B0604020202020204" pitchFamily="34" charset="0"/>
              </a:rPr>
              <a:t>return</a:t>
            </a:r>
            <a:r>
              <a:rPr lang="it-IT" sz="1200" dirty="0">
                <a:solidFill>
                  <a:srgbClr val="1F1F1F"/>
                </a:solidFill>
                <a:highlight>
                  <a:srgbClr val="FFFFFF"/>
                </a:highlight>
                <a:latin typeface="Arial" panose="020B0604020202020204" pitchFamily="34" charset="0"/>
                <a:cs typeface="Arial" panose="020B0604020202020204" pitchFamily="34" charset="0"/>
              </a:rPr>
              <a:t> -1;</a:t>
            </a:r>
          </a:p>
          <a:p>
            <a:pPr>
              <a:lnSpc>
                <a:spcPct val="150000"/>
              </a:lnSpc>
            </a:pPr>
            <a:r>
              <a:rPr lang="it-IT" sz="1200" dirty="0">
                <a:solidFill>
                  <a:srgbClr val="1F1F1F"/>
                </a:solidFill>
                <a:highlight>
                  <a:srgbClr val="FFFFFF"/>
                </a:highlight>
                <a:latin typeface="Arial" panose="020B0604020202020204" pitchFamily="34" charset="0"/>
                <a:cs typeface="Arial" panose="020B0604020202020204" pitchFamily="34" charset="0"/>
              </a:rPr>
              <a:t>}</a:t>
            </a:r>
            <a:endParaRPr lang="it-IT" sz="1200" dirty="0">
              <a:latin typeface="Arial" panose="020B0604020202020204" pitchFamily="34" charset="0"/>
              <a:cs typeface="Arial" panose="020B0604020202020204" pitchFamily="34" charset="0"/>
            </a:endParaRPr>
          </a:p>
        </p:txBody>
      </p:sp>
      <p:sp>
        <p:nvSpPr>
          <p:cNvPr id="5" name="Titolo 1">
            <a:extLst>
              <a:ext uri="{FF2B5EF4-FFF2-40B4-BE49-F238E27FC236}">
                <a16:creationId xmlns:a16="http://schemas.microsoft.com/office/drawing/2014/main" id="{720547E5-7207-A166-6D28-7A238BED84C8}"/>
              </a:ext>
            </a:extLst>
          </p:cNvPr>
          <p:cNvSpPr>
            <a:spLocks noGrp="1"/>
          </p:cNvSpPr>
          <p:nvPr>
            <p:ph type="title"/>
          </p:nvPr>
        </p:nvSpPr>
        <p:spPr>
          <a:xfrm>
            <a:off x="783770" y="655040"/>
            <a:ext cx="1764322" cy="454741"/>
          </a:xfrm>
        </p:spPr>
        <p:txBody>
          <a:bodyPr>
            <a:normAutofit/>
          </a:bodyPr>
          <a:lstStyle/>
          <a:p>
            <a:r>
              <a:rPr lang="it-IT" sz="1600" b="1" dirty="0">
                <a:latin typeface="Arial" panose="020B0604020202020204" pitchFamily="34" charset="0"/>
                <a:cs typeface="Arial" panose="020B0604020202020204" pitchFamily="34" charset="0"/>
              </a:rPr>
              <a:t>TRY YOURSELF</a:t>
            </a:r>
          </a:p>
        </p:txBody>
      </p:sp>
      <p:cxnSp>
        <p:nvCxnSpPr>
          <p:cNvPr id="6" name="Connettore diritto 5">
            <a:extLst>
              <a:ext uri="{FF2B5EF4-FFF2-40B4-BE49-F238E27FC236}">
                <a16:creationId xmlns:a16="http://schemas.microsoft.com/office/drawing/2014/main" id="{723D0A8D-EF3E-CAB1-E63E-0638BBAEE478}"/>
              </a:ext>
            </a:extLst>
          </p:cNvPr>
          <p:cNvCxnSpPr/>
          <p:nvPr/>
        </p:nvCxnSpPr>
        <p:spPr>
          <a:xfrm>
            <a:off x="566057" y="550775"/>
            <a:ext cx="11059886" cy="0"/>
          </a:xfrm>
          <a:prstGeom prst="line">
            <a:avLst/>
          </a:prstGeom>
          <a:ln>
            <a:solidFill>
              <a:srgbClr val="1482AC"/>
            </a:solidFill>
          </a:ln>
        </p:spPr>
        <p:style>
          <a:lnRef idx="1">
            <a:schemeClr val="accent1"/>
          </a:lnRef>
          <a:fillRef idx="0">
            <a:schemeClr val="accent1"/>
          </a:fillRef>
          <a:effectRef idx="0">
            <a:schemeClr val="accent1"/>
          </a:effectRef>
          <a:fontRef idx="minor">
            <a:schemeClr val="tx1"/>
          </a:fontRef>
        </p:style>
      </p:cxnSp>
      <p:sp>
        <p:nvSpPr>
          <p:cNvPr id="7" name="CasellaDiTesto 6">
            <a:extLst>
              <a:ext uri="{FF2B5EF4-FFF2-40B4-BE49-F238E27FC236}">
                <a16:creationId xmlns:a16="http://schemas.microsoft.com/office/drawing/2014/main" id="{118E6F5B-EEA5-F960-915B-6DD0EB3AC53E}"/>
              </a:ext>
            </a:extLst>
          </p:cNvPr>
          <p:cNvSpPr txBox="1"/>
          <p:nvPr/>
        </p:nvSpPr>
        <p:spPr>
          <a:xfrm>
            <a:off x="583258" y="226006"/>
            <a:ext cx="4026040" cy="338554"/>
          </a:xfrm>
          <a:prstGeom prst="rect">
            <a:avLst/>
          </a:prstGeom>
          <a:noFill/>
        </p:spPr>
        <p:txBody>
          <a:bodyPr wrap="square" rtlCol="0">
            <a:spAutoFit/>
          </a:bodyPr>
          <a:lstStyle/>
          <a:p>
            <a:r>
              <a:rPr lang="it-IT" sz="1600" b="1" dirty="0">
                <a:solidFill>
                  <a:srgbClr val="1482AC"/>
                </a:solidFill>
                <a:latin typeface="Arial" panose="020B0604020202020204" pitchFamily="34" charset="0"/>
                <a:cs typeface="Arial" panose="020B0604020202020204" pitchFamily="34" charset="0"/>
              </a:rPr>
              <a:t>RICERCA BINARIA</a:t>
            </a:r>
          </a:p>
        </p:txBody>
      </p:sp>
      <p:sp>
        <p:nvSpPr>
          <p:cNvPr id="9" name="CasellaDiTesto 8">
            <a:extLst>
              <a:ext uri="{FF2B5EF4-FFF2-40B4-BE49-F238E27FC236}">
                <a16:creationId xmlns:a16="http://schemas.microsoft.com/office/drawing/2014/main" id="{E1147B79-36F8-6BA9-F01A-444FACA04BA7}"/>
              </a:ext>
            </a:extLst>
          </p:cNvPr>
          <p:cNvSpPr txBox="1"/>
          <p:nvPr/>
        </p:nvSpPr>
        <p:spPr>
          <a:xfrm>
            <a:off x="783770" y="1200261"/>
            <a:ext cx="6094324" cy="307777"/>
          </a:xfrm>
          <a:prstGeom prst="rect">
            <a:avLst/>
          </a:prstGeom>
          <a:noFill/>
        </p:spPr>
        <p:txBody>
          <a:bodyPr wrap="square">
            <a:spAutoFit/>
          </a:bodyPr>
          <a:lstStyle/>
          <a:p>
            <a:r>
              <a:rPr lang="it-IT" sz="1400" b="0" i="0" dirty="0">
                <a:effectLst/>
                <a:highlight>
                  <a:srgbClr val="FFFFFF"/>
                </a:highlight>
                <a:latin typeface="Arial" panose="020B0604020202020204" pitchFamily="34" charset="0"/>
                <a:cs typeface="Arial" panose="020B0604020202020204" pitchFamily="34" charset="0"/>
              </a:rPr>
              <a:t>Tradurre la ricerca binaria </a:t>
            </a:r>
            <a:r>
              <a:rPr lang="it-IT" sz="1400" dirty="0">
                <a:highlight>
                  <a:srgbClr val="FFFFFF"/>
                </a:highlight>
                <a:latin typeface="Arial" panose="020B0604020202020204" pitchFamily="34" charset="0"/>
                <a:cs typeface="Arial" panose="020B0604020202020204" pitchFamily="34" charset="0"/>
              </a:rPr>
              <a:t>iterativa in ricorsiva.</a:t>
            </a:r>
            <a:endParaRPr lang="it-IT" sz="1400" dirty="0"/>
          </a:p>
        </p:txBody>
      </p:sp>
      <p:sp>
        <p:nvSpPr>
          <p:cNvPr id="15" name="CasellaDiTesto 14">
            <a:extLst>
              <a:ext uri="{FF2B5EF4-FFF2-40B4-BE49-F238E27FC236}">
                <a16:creationId xmlns:a16="http://schemas.microsoft.com/office/drawing/2014/main" id="{2EF02E55-4BDF-27F4-83BA-46350A33BBE1}"/>
              </a:ext>
            </a:extLst>
          </p:cNvPr>
          <p:cNvSpPr txBox="1"/>
          <p:nvPr/>
        </p:nvSpPr>
        <p:spPr>
          <a:xfrm>
            <a:off x="8145864" y="4669696"/>
            <a:ext cx="3759968" cy="1938992"/>
          </a:xfrm>
          <a:prstGeom prst="rect">
            <a:avLst/>
          </a:prstGeom>
          <a:noFill/>
          <a:ln>
            <a:solidFill>
              <a:srgbClr val="00B050"/>
            </a:solidFill>
          </a:ln>
        </p:spPr>
        <p:txBody>
          <a:bodyPr wrap="square">
            <a:spAutoFit/>
          </a:bodyPr>
          <a:lstStyle/>
          <a:p>
            <a:r>
              <a:rPr lang="it-IT" sz="1200" b="1" dirty="0" err="1"/>
              <a:t>int</a:t>
            </a:r>
            <a:r>
              <a:rPr lang="it-IT" sz="1200" dirty="0"/>
              <a:t> </a:t>
            </a:r>
            <a:r>
              <a:rPr lang="it-IT" sz="1200" dirty="0" err="1"/>
              <a:t>ricerca_bin</a:t>
            </a:r>
            <a:r>
              <a:rPr lang="it-IT" sz="1200" dirty="0"/>
              <a:t> (</a:t>
            </a:r>
            <a:r>
              <a:rPr lang="it-IT" sz="1200" dirty="0" err="1"/>
              <a:t>int</a:t>
            </a:r>
            <a:r>
              <a:rPr lang="it-IT" sz="1200" dirty="0"/>
              <a:t> </a:t>
            </a:r>
            <a:r>
              <a:rPr lang="it-IT" sz="1200" dirty="0" err="1"/>
              <a:t>vet</a:t>
            </a:r>
            <a:r>
              <a:rPr lang="it-IT" sz="1200" dirty="0"/>
              <a:t>[], </a:t>
            </a:r>
            <a:r>
              <a:rPr lang="it-IT" sz="1200" dirty="0" err="1"/>
              <a:t>int</a:t>
            </a:r>
            <a:r>
              <a:rPr lang="it-IT" sz="1200" dirty="0"/>
              <a:t> first, </a:t>
            </a:r>
            <a:r>
              <a:rPr lang="it-IT" sz="1200" dirty="0" err="1"/>
              <a:t>int</a:t>
            </a:r>
            <a:r>
              <a:rPr lang="it-IT" sz="1200" dirty="0"/>
              <a:t> last, </a:t>
            </a:r>
            <a:r>
              <a:rPr lang="it-IT" sz="1200" dirty="0" err="1"/>
              <a:t>int</a:t>
            </a:r>
            <a:r>
              <a:rPr lang="it-IT" sz="1200" dirty="0"/>
              <a:t> </a:t>
            </a:r>
            <a:r>
              <a:rPr lang="it-IT" sz="1200" dirty="0" err="1"/>
              <a:t>el</a:t>
            </a:r>
            <a:r>
              <a:rPr lang="it-IT" sz="1200" dirty="0"/>
              <a:t>) {</a:t>
            </a:r>
          </a:p>
          <a:p>
            <a:r>
              <a:rPr lang="it-IT" sz="1200" dirty="0" err="1"/>
              <a:t>int</a:t>
            </a:r>
            <a:r>
              <a:rPr lang="it-IT" sz="1200" dirty="0"/>
              <a:t> </a:t>
            </a:r>
            <a:r>
              <a:rPr lang="it-IT" sz="1200" dirty="0" err="1"/>
              <a:t>med</a:t>
            </a:r>
            <a:r>
              <a:rPr lang="it-IT" sz="1200" dirty="0"/>
              <a:t>;</a:t>
            </a:r>
          </a:p>
          <a:p>
            <a:r>
              <a:rPr lang="it-IT" sz="1200" b="1" dirty="0" err="1"/>
              <a:t>if</a:t>
            </a:r>
            <a:r>
              <a:rPr lang="it-IT" sz="1200" dirty="0"/>
              <a:t> (first &gt; last) </a:t>
            </a:r>
            <a:r>
              <a:rPr lang="it-IT" sz="1200" dirty="0" err="1"/>
              <a:t>return</a:t>
            </a:r>
            <a:r>
              <a:rPr lang="it-IT" sz="1200" dirty="0"/>
              <a:t> -1;</a:t>
            </a:r>
          </a:p>
          <a:p>
            <a:r>
              <a:rPr lang="it-IT" sz="1200" b="1" dirty="0"/>
              <a:t>else</a:t>
            </a:r>
            <a:r>
              <a:rPr lang="it-IT" sz="1200" dirty="0"/>
              <a:t> { </a:t>
            </a:r>
            <a:r>
              <a:rPr lang="it-IT" sz="1200" dirty="0" err="1"/>
              <a:t>med</a:t>
            </a:r>
            <a:r>
              <a:rPr lang="it-IT" sz="1200" dirty="0"/>
              <a:t> = (first + last) / 2;</a:t>
            </a:r>
          </a:p>
          <a:p>
            <a:r>
              <a:rPr lang="it-IT" sz="1200" dirty="0"/>
              <a:t>           </a:t>
            </a:r>
            <a:r>
              <a:rPr lang="it-IT" sz="1200" b="1" dirty="0" err="1"/>
              <a:t>if</a:t>
            </a:r>
            <a:r>
              <a:rPr lang="it-IT" sz="1200" dirty="0"/>
              <a:t> (</a:t>
            </a:r>
            <a:r>
              <a:rPr lang="it-IT" sz="1200" dirty="0" err="1"/>
              <a:t>el</a:t>
            </a:r>
            <a:r>
              <a:rPr lang="it-IT" sz="1200" dirty="0"/>
              <a:t> == </a:t>
            </a:r>
            <a:r>
              <a:rPr lang="it-IT" sz="1200" dirty="0" err="1"/>
              <a:t>vet</a:t>
            </a:r>
            <a:r>
              <a:rPr lang="it-IT" sz="1200" dirty="0"/>
              <a:t>[</a:t>
            </a:r>
            <a:r>
              <a:rPr lang="it-IT" sz="1200" dirty="0" err="1"/>
              <a:t>med</a:t>
            </a:r>
            <a:r>
              <a:rPr lang="it-IT" sz="1200" dirty="0"/>
              <a:t>]) </a:t>
            </a:r>
            <a:r>
              <a:rPr lang="it-IT" sz="1200" dirty="0" err="1"/>
              <a:t>return</a:t>
            </a:r>
            <a:r>
              <a:rPr lang="it-IT" sz="1200" dirty="0"/>
              <a:t> </a:t>
            </a:r>
            <a:r>
              <a:rPr lang="it-IT" sz="1200" dirty="0" err="1"/>
              <a:t>med</a:t>
            </a:r>
            <a:r>
              <a:rPr lang="it-IT" sz="1200" dirty="0"/>
              <a:t>;</a:t>
            </a:r>
          </a:p>
          <a:p>
            <a:r>
              <a:rPr lang="it-IT" sz="1200" dirty="0"/>
              <a:t>           </a:t>
            </a:r>
            <a:r>
              <a:rPr lang="it-IT" sz="1200" b="1" dirty="0" err="1"/>
              <a:t>elseif</a:t>
            </a:r>
            <a:r>
              <a:rPr lang="it-IT" sz="1200" dirty="0"/>
              <a:t> (</a:t>
            </a:r>
            <a:r>
              <a:rPr lang="it-IT" sz="1200" dirty="0" err="1"/>
              <a:t>el</a:t>
            </a:r>
            <a:r>
              <a:rPr lang="it-IT" sz="1200" dirty="0"/>
              <a:t> &gt; </a:t>
            </a:r>
            <a:r>
              <a:rPr lang="it-IT" sz="1200" dirty="0" err="1"/>
              <a:t>vet</a:t>
            </a:r>
            <a:r>
              <a:rPr lang="it-IT" sz="1200" dirty="0"/>
              <a:t>[</a:t>
            </a:r>
            <a:r>
              <a:rPr lang="it-IT" sz="1200" dirty="0" err="1"/>
              <a:t>med</a:t>
            </a:r>
            <a:r>
              <a:rPr lang="it-IT" sz="1200" dirty="0"/>
              <a:t>]) </a:t>
            </a:r>
          </a:p>
          <a:p>
            <a:r>
              <a:rPr lang="it-IT" sz="1200" dirty="0"/>
              <a:t>             </a:t>
            </a:r>
            <a:r>
              <a:rPr lang="it-IT" sz="1200" b="1" dirty="0" err="1"/>
              <a:t>return</a:t>
            </a:r>
            <a:r>
              <a:rPr lang="it-IT" sz="1200" dirty="0"/>
              <a:t> </a:t>
            </a:r>
            <a:r>
              <a:rPr lang="it-IT" sz="1200" dirty="0" err="1"/>
              <a:t>ricerca_bin</a:t>
            </a:r>
            <a:r>
              <a:rPr lang="it-IT" sz="1200" dirty="0"/>
              <a:t>(</a:t>
            </a:r>
            <a:r>
              <a:rPr lang="it-IT" sz="1200" dirty="0" err="1"/>
              <a:t>vet</a:t>
            </a:r>
            <a:r>
              <a:rPr lang="it-IT" sz="1200" dirty="0"/>
              <a:t>, med+1, last, </a:t>
            </a:r>
            <a:r>
              <a:rPr lang="it-IT" sz="1200" dirty="0" err="1"/>
              <a:t>el</a:t>
            </a:r>
            <a:r>
              <a:rPr lang="it-IT" sz="1200" dirty="0"/>
              <a:t>);</a:t>
            </a:r>
          </a:p>
          <a:p>
            <a:r>
              <a:rPr lang="it-IT" sz="1200" dirty="0"/>
              <a:t>                 else </a:t>
            </a:r>
            <a:r>
              <a:rPr lang="it-IT" sz="1200" dirty="0" err="1"/>
              <a:t>return</a:t>
            </a:r>
            <a:r>
              <a:rPr lang="it-IT" sz="1200" dirty="0"/>
              <a:t> </a:t>
            </a:r>
            <a:r>
              <a:rPr lang="it-IT" sz="1200" dirty="0" err="1"/>
              <a:t>ricerca_bin</a:t>
            </a:r>
            <a:r>
              <a:rPr lang="it-IT" sz="1200" dirty="0"/>
              <a:t>(</a:t>
            </a:r>
            <a:r>
              <a:rPr lang="it-IT" sz="1200" dirty="0" err="1"/>
              <a:t>vet</a:t>
            </a:r>
            <a:r>
              <a:rPr lang="it-IT" sz="1200" dirty="0"/>
              <a:t>, first, med-1, </a:t>
            </a:r>
            <a:r>
              <a:rPr lang="it-IT" sz="1200" dirty="0" err="1"/>
              <a:t>el</a:t>
            </a:r>
            <a:r>
              <a:rPr lang="it-IT" sz="1200" dirty="0"/>
              <a:t>);</a:t>
            </a:r>
          </a:p>
          <a:p>
            <a:r>
              <a:rPr lang="it-IT" sz="1200" dirty="0"/>
              <a:t>        }</a:t>
            </a:r>
          </a:p>
          <a:p>
            <a:r>
              <a:rPr lang="it-IT" sz="1200" dirty="0"/>
              <a:t>}</a:t>
            </a:r>
          </a:p>
        </p:txBody>
      </p:sp>
      <p:sp>
        <p:nvSpPr>
          <p:cNvPr id="10" name="CasellaDiTesto 9">
            <a:extLst>
              <a:ext uri="{FF2B5EF4-FFF2-40B4-BE49-F238E27FC236}">
                <a16:creationId xmlns:a16="http://schemas.microsoft.com/office/drawing/2014/main" id="{BD316F3B-6506-670D-3658-DCF0228653FA}"/>
              </a:ext>
            </a:extLst>
          </p:cNvPr>
          <p:cNvSpPr txBox="1"/>
          <p:nvPr/>
        </p:nvSpPr>
        <p:spPr>
          <a:xfrm>
            <a:off x="904350" y="4536272"/>
            <a:ext cx="5436160" cy="307777"/>
          </a:xfrm>
          <a:prstGeom prst="rect">
            <a:avLst/>
          </a:prstGeom>
          <a:pattFill prst="trellis">
            <a:fgClr>
              <a:srgbClr val="FFFFCC"/>
            </a:fgClr>
            <a:bgClr>
              <a:schemeClr val="bg1"/>
            </a:bgClr>
          </a:pattFill>
          <a:ln>
            <a:solidFill>
              <a:srgbClr val="FFFF00"/>
            </a:solidFill>
          </a:ln>
        </p:spPr>
        <p:txBody>
          <a:bodyPr wrap="square" rtlCol="0">
            <a:spAutoFit/>
          </a:bodyPr>
          <a:lstStyle/>
          <a:p>
            <a:r>
              <a:rPr lang="it-IT" sz="1400" b="1" dirty="0">
                <a:latin typeface="Bradley Hand ITC" panose="03070402050302030203" pitchFamily="66" charset="0"/>
              </a:rPr>
              <a:t>GLI STUDENTI DEVONO SPERIMENTARE IN PRIMA PERSONA</a:t>
            </a:r>
          </a:p>
        </p:txBody>
      </p:sp>
      <p:sp>
        <p:nvSpPr>
          <p:cNvPr id="11" name="CasellaDiTesto 10">
            <a:extLst>
              <a:ext uri="{FF2B5EF4-FFF2-40B4-BE49-F238E27FC236}">
                <a16:creationId xmlns:a16="http://schemas.microsoft.com/office/drawing/2014/main" id="{D69186A6-9C4A-C5CC-BF65-2D81FA61CD17}"/>
              </a:ext>
            </a:extLst>
          </p:cNvPr>
          <p:cNvSpPr txBox="1"/>
          <p:nvPr/>
        </p:nvSpPr>
        <p:spPr>
          <a:xfrm>
            <a:off x="904350" y="5057854"/>
            <a:ext cx="5546691" cy="738664"/>
          </a:xfrm>
          <a:prstGeom prst="rect">
            <a:avLst/>
          </a:prstGeom>
          <a:noFill/>
          <a:ln w="38100">
            <a:solidFill>
              <a:srgbClr val="92D050"/>
            </a:solidFill>
          </a:ln>
        </p:spPr>
        <p:txBody>
          <a:bodyPr wrap="square" rtlCol="0">
            <a:spAutoFit/>
          </a:bodyPr>
          <a:lstStyle/>
          <a:p>
            <a:r>
              <a:rPr lang="it-IT" sz="1400" b="1" i="1" dirty="0"/>
              <a:t>Principio della continuità</a:t>
            </a:r>
            <a:r>
              <a:rPr lang="it-IT" sz="1400" dirty="0"/>
              <a:t>: l’argomento della lezione segue un percorso continuativo che  mira all’introduzione del concetto teorico e dell’applicazione pratica</a:t>
            </a:r>
          </a:p>
        </p:txBody>
      </p:sp>
      <p:sp>
        <p:nvSpPr>
          <p:cNvPr id="12" name="CasellaDiTesto 11">
            <a:extLst>
              <a:ext uri="{FF2B5EF4-FFF2-40B4-BE49-F238E27FC236}">
                <a16:creationId xmlns:a16="http://schemas.microsoft.com/office/drawing/2014/main" id="{1CB51F92-E468-E812-AFB9-14B5B7BEE238}"/>
              </a:ext>
            </a:extLst>
          </p:cNvPr>
          <p:cNvSpPr txBox="1"/>
          <p:nvPr/>
        </p:nvSpPr>
        <p:spPr>
          <a:xfrm>
            <a:off x="904350" y="5893330"/>
            <a:ext cx="5546691" cy="738664"/>
          </a:xfrm>
          <a:prstGeom prst="rect">
            <a:avLst/>
          </a:prstGeom>
          <a:noFill/>
          <a:ln w="38100">
            <a:solidFill>
              <a:srgbClr val="92D050"/>
            </a:solidFill>
          </a:ln>
        </p:spPr>
        <p:txBody>
          <a:bodyPr wrap="square" rtlCol="0">
            <a:spAutoFit/>
          </a:bodyPr>
          <a:lstStyle/>
          <a:p>
            <a:r>
              <a:rPr lang="it-IT" sz="1400" b="1" i="1" dirty="0"/>
              <a:t>Principio dell’autonomia</a:t>
            </a:r>
            <a:r>
              <a:rPr lang="it-IT" sz="1400" dirty="0"/>
              <a:t>: il compito assegnato in classe dovrebbe suscitare nell’allievo una percezione di autonomia progressiva nell’uso degli algoritmi di ricerca</a:t>
            </a:r>
          </a:p>
        </p:txBody>
      </p:sp>
    </p:spTree>
    <p:extLst>
      <p:ext uri="{BB962C8B-B14F-4D97-AF65-F5344CB8AC3E}">
        <p14:creationId xmlns:p14="http://schemas.microsoft.com/office/powerpoint/2010/main" val="3031165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1325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2250"/>
                                        <p:tgtEl>
                                          <p:spTgt spid="15"/>
                                        </p:tgtEl>
                                      </p:cBhvr>
                                    </p:animEffect>
                                    <p:anim calcmode="lin" valueType="num">
                                      <p:cBhvr>
                                        <p:cTn id="8" dur="2250" fill="hold"/>
                                        <p:tgtEl>
                                          <p:spTgt spid="15"/>
                                        </p:tgtEl>
                                        <p:attrNameLst>
                                          <p:attrName>ppt_x</p:attrName>
                                        </p:attrNameLst>
                                      </p:cBhvr>
                                      <p:tavLst>
                                        <p:tav tm="0">
                                          <p:val>
                                            <p:strVal val="#ppt_x"/>
                                          </p:val>
                                        </p:tav>
                                        <p:tav tm="100000">
                                          <p:val>
                                            <p:strVal val="#ppt_x"/>
                                          </p:val>
                                        </p:tav>
                                      </p:tavLst>
                                    </p:anim>
                                    <p:anim calcmode="lin" valueType="num">
                                      <p:cBhvr>
                                        <p:cTn id="9" dur="225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DC7079F-4AF5-4F4F-C511-752329A0F63C}"/>
              </a:ext>
            </a:extLst>
          </p:cNvPr>
          <p:cNvSpPr>
            <a:spLocks noGrp="1"/>
          </p:cNvSpPr>
          <p:nvPr>
            <p:ph type="title"/>
          </p:nvPr>
        </p:nvSpPr>
        <p:spPr>
          <a:xfrm>
            <a:off x="6638611" y="5258738"/>
            <a:ext cx="2839497" cy="977255"/>
          </a:xfrm>
        </p:spPr>
        <p:txBody>
          <a:bodyPr>
            <a:normAutofit/>
          </a:bodyPr>
          <a:lstStyle/>
          <a:p>
            <a:r>
              <a:rPr lang="it-IT" sz="4000" dirty="0">
                <a:solidFill>
                  <a:srgbClr val="00B0F0"/>
                </a:solidFill>
                <a:hlinkClick r:id="rId2">
                  <a:extLst>
                    <a:ext uri="{A12FA001-AC4F-418D-AE19-62706E023703}">
                      <ahyp:hlinkClr xmlns:ahyp="http://schemas.microsoft.com/office/drawing/2018/hyperlinkcolor" val="tx"/>
                    </a:ext>
                  </a:extLst>
                </a:hlinkClick>
              </a:rPr>
              <a:t>Q</a:t>
            </a:r>
            <a:r>
              <a:rPr lang="it-IT" sz="4000" dirty="0">
                <a:solidFill>
                  <a:schemeClr val="accent2">
                    <a:lumMod val="40000"/>
                    <a:lumOff val="60000"/>
                  </a:schemeClr>
                </a:solidFill>
                <a:hlinkClick r:id="rId2">
                  <a:extLst>
                    <a:ext uri="{A12FA001-AC4F-418D-AE19-62706E023703}">
                      <ahyp:hlinkClr xmlns:ahyp="http://schemas.microsoft.com/office/drawing/2018/hyperlinkcolor" val="tx"/>
                    </a:ext>
                  </a:extLst>
                </a:hlinkClick>
              </a:rPr>
              <a:t>U</a:t>
            </a:r>
            <a:r>
              <a:rPr lang="it-IT" sz="4000" dirty="0">
                <a:solidFill>
                  <a:srgbClr val="00B0F0"/>
                </a:solidFill>
                <a:hlinkClick r:id="rId2">
                  <a:extLst>
                    <a:ext uri="{A12FA001-AC4F-418D-AE19-62706E023703}">
                      <ahyp:hlinkClr xmlns:ahyp="http://schemas.microsoft.com/office/drawing/2018/hyperlinkcolor" val="tx"/>
                    </a:ext>
                  </a:extLst>
                </a:hlinkClick>
              </a:rPr>
              <a:t>I</a:t>
            </a:r>
            <a:r>
              <a:rPr lang="it-IT" sz="4000" dirty="0">
                <a:solidFill>
                  <a:srgbClr val="954F72"/>
                </a:solidFill>
                <a:hlinkClick r:id="rId2">
                  <a:extLst>
                    <a:ext uri="{A12FA001-AC4F-418D-AE19-62706E023703}">
                      <ahyp:hlinkClr xmlns:ahyp="http://schemas.microsoft.com/office/drawing/2018/hyperlinkcolor" val="tx"/>
                    </a:ext>
                  </a:extLst>
                </a:hlinkClick>
              </a:rPr>
              <a:t>Z </a:t>
            </a:r>
            <a:r>
              <a:rPr lang="it-IT" sz="4000" dirty="0">
                <a:solidFill>
                  <a:srgbClr val="92D050"/>
                </a:solidFill>
                <a:hlinkClick r:id="rId2">
                  <a:extLst>
                    <a:ext uri="{A12FA001-AC4F-418D-AE19-62706E023703}">
                      <ahyp:hlinkClr xmlns:ahyp="http://schemas.microsoft.com/office/drawing/2018/hyperlinkcolor" val="tx"/>
                    </a:ext>
                  </a:extLst>
                </a:hlinkClick>
              </a:rPr>
              <a:t>T</a:t>
            </a:r>
            <a:r>
              <a:rPr lang="it-IT" sz="4000" dirty="0">
                <a:solidFill>
                  <a:srgbClr val="954F72"/>
                </a:solidFill>
                <a:hlinkClick r:id="rId2">
                  <a:extLst>
                    <a:ext uri="{A12FA001-AC4F-418D-AE19-62706E023703}">
                      <ahyp:hlinkClr xmlns:ahyp="http://schemas.microsoft.com/office/drawing/2018/hyperlinkcolor" val="tx"/>
                    </a:ext>
                  </a:extLst>
                </a:hlinkClick>
              </a:rPr>
              <a:t>I</a:t>
            </a:r>
            <a:r>
              <a:rPr lang="it-IT" sz="4000" dirty="0">
                <a:solidFill>
                  <a:srgbClr val="00B0F0"/>
                </a:solidFill>
                <a:hlinkClick r:id="rId2">
                  <a:extLst>
                    <a:ext uri="{A12FA001-AC4F-418D-AE19-62706E023703}">
                      <ahyp:hlinkClr xmlns:ahyp="http://schemas.microsoft.com/office/drawing/2018/hyperlinkcolor" val="tx"/>
                    </a:ext>
                  </a:extLst>
                </a:hlinkClick>
              </a:rPr>
              <a:t>M</a:t>
            </a:r>
            <a:r>
              <a:rPr lang="it-IT" sz="4000" dirty="0">
                <a:solidFill>
                  <a:srgbClr val="0070C0"/>
                </a:solidFill>
                <a:hlinkClick r:id="rId2">
                  <a:extLst>
                    <a:ext uri="{A12FA001-AC4F-418D-AE19-62706E023703}">
                      <ahyp:hlinkClr xmlns:ahyp="http://schemas.microsoft.com/office/drawing/2018/hyperlinkcolor" val="tx"/>
                    </a:ext>
                  </a:extLst>
                </a:hlinkClick>
              </a:rPr>
              <a:t>E</a:t>
            </a:r>
            <a:endParaRPr lang="it-IT" sz="4000" dirty="0">
              <a:solidFill>
                <a:srgbClr val="0070C0"/>
              </a:solidFill>
            </a:endParaRPr>
          </a:p>
        </p:txBody>
      </p:sp>
      <p:pic>
        <p:nvPicPr>
          <p:cNvPr id="8" name="Immagine 7">
            <a:extLst>
              <a:ext uri="{FF2B5EF4-FFF2-40B4-BE49-F238E27FC236}">
                <a16:creationId xmlns:a16="http://schemas.microsoft.com/office/drawing/2014/main" id="{C6B50218-FF2D-4716-BE16-A5E38A1AE6E1}"/>
              </a:ext>
            </a:extLst>
          </p:cNvPr>
          <p:cNvPicPr>
            <a:picLocks noChangeAspect="1"/>
          </p:cNvPicPr>
          <p:nvPr/>
        </p:nvPicPr>
        <p:blipFill>
          <a:blip r:embed="rId3"/>
          <a:stretch>
            <a:fillRect/>
          </a:stretch>
        </p:blipFill>
        <p:spPr>
          <a:xfrm>
            <a:off x="371789" y="44949"/>
            <a:ext cx="4713724" cy="6810375"/>
          </a:xfrm>
          <a:prstGeom prst="rect">
            <a:avLst/>
          </a:prstGeom>
        </p:spPr>
      </p:pic>
      <p:pic>
        <p:nvPicPr>
          <p:cNvPr id="21" name="Immagine 20">
            <a:extLst>
              <a:ext uri="{FF2B5EF4-FFF2-40B4-BE49-F238E27FC236}">
                <a16:creationId xmlns:a16="http://schemas.microsoft.com/office/drawing/2014/main" id="{6E6758C0-D8C9-9163-94FF-DACCD9A40758}"/>
              </a:ext>
            </a:extLst>
          </p:cNvPr>
          <p:cNvPicPr>
            <a:picLocks noChangeAspect="1"/>
          </p:cNvPicPr>
          <p:nvPr/>
        </p:nvPicPr>
        <p:blipFill>
          <a:blip r:embed="rId4"/>
          <a:stretch>
            <a:fillRect/>
          </a:stretch>
        </p:blipFill>
        <p:spPr>
          <a:xfrm>
            <a:off x="5939361" y="622007"/>
            <a:ext cx="4517033" cy="4553997"/>
          </a:xfrm>
          <a:prstGeom prst="rect">
            <a:avLst/>
          </a:prstGeom>
        </p:spPr>
      </p:pic>
      <p:sp>
        <p:nvSpPr>
          <p:cNvPr id="22" name="CasellaDiTesto 21">
            <a:extLst>
              <a:ext uri="{FF2B5EF4-FFF2-40B4-BE49-F238E27FC236}">
                <a16:creationId xmlns:a16="http://schemas.microsoft.com/office/drawing/2014/main" id="{071B1FBA-3587-D742-B900-9B5F48544B2B}"/>
              </a:ext>
            </a:extLst>
          </p:cNvPr>
          <p:cNvSpPr txBox="1"/>
          <p:nvPr/>
        </p:nvSpPr>
        <p:spPr>
          <a:xfrm>
            <a:off x="5951714" y="200719"/>
            <a:ext cx="2471895" cy="338554"/>
          </a:xfrm>
          <a:prstGeom prst="rect">
            <a:avLst/>
          </a:prstGeom>
          <a:noFill/>
        </p:spPr>
        <p:txBody>
          <a:bodyPr wrap="square" rtlCol="0">
            <a:spAutoFit/>
          </a:bodyPr>
          <a:lstStyle/>
          <a:p>
            <a:r>
              <a:rPr lang="it-IT" sz="1600" b="1" dirty="0">
                <a:solidFill>
                  <a:srgbClr val="1482AC"/>
                </a:solidFill>
                <a:latin typeface="Arial" panose="020B0604020202020204" pitchFamily="34" charset="0"/>
                <a:cs typeface="Arial" panose="020B0604020202020204" pitchFamily="34" charset="0"/>
              </a:rPr>
              <a:t>I CONCETTI CHIAVE</a:t>
            </a:r>
          </a:p>
        </p:txBody>
      </p:sp>
      <p:sp>
        <p:nvSpPr>
          <p:cNvPr id="3" name="CasellaDiTesto 2">
            <a:extLst>
              <a:ext uri="{FF2B5EF4-FFF2-40B4-BE49-F238E27FC236}">
                <a16:creationId xmlns:a16="http://schemas.microsoft.com/office/drawing/2014/main" id="{C3747E10-3AF6-CA5B-AFA0-E5D515D3181A}"/>
              </a:ext>
            </a:extLst>
          </p:cNvPr>
          <p:cNvSpPr txBox="1"/>
          <p:nvPr/>
        </p:nvSpPr>
        <p:spPr>
          <a:xfrm>
            <a:off x="9314822" y="5008701"/>
            <a:ext cx="4230355" cy="1477328"/>
          </a:xfrm>
          <a:prstGeom prst="rect">
            <a:avLst/>
          </a:prstGeom>
          <a:noFill/>
        </p:spPr>
        <p:txBody>
          <a:bodyPr wrap="square" rtlCol="0">
            <a:spAutoFit/>
          </a:bodyPr>
          <a:lstStyle/>
          <a:p>
            <a:r>
              <a:rPr lang="it-IT" dirty="0">
                <a:solidFill>
                  <a:srgbClr val="FF0000"/>
                </a:solidFill>
              </a:rPr>
              <a:t>Professoressa il link</a:t>
            </a:r>
          </a:p>
          <a:p>
            <a:r>
              <a:rPr lang="it-IT" dirty="0">
                <a:solidFill>
                  <a:srgbClr val="FF0000"/>
                </a:solidFill>
              </a:rPr>
              <a:t>porta alla mia libreria su QUIZZIZ.COM, ma ovviamente lei non avrà accesso a tale libreria.</a:t>
            </a:r>
          </a:p>
          <a:p>
            <a:r>
              <a:rPr lang="it-IT" dirty="0">
                <a:solidFill>
                  <a:srgbClr val="FF0000"/>
                </a:solidFill>
              </a:rPr>
              <a:t>Ho inserito di seguito alcune schermate.</a:t>
            </a:r>
          </a:p>
        </p:txBody>
      </p:sp>
    </p:spTree>
    <p:extLst>
      <p:ext uri="{BB962C8B-B14F-4D97-AF65-F5344CB8AC3E}">
        <p14:creationId xmlns:p14="http://schemas.microsoft.com/office/powerpoint/2010/main" val="5786774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a:extLst>
              <a:ext uri="{FF2B5EF4-FFF2-40B4-BE49-F238E27FC236}">
                <a16:creationId xmlns:a16="http://schemas.microsoft.com/office/drawing/2014/main" id="{417A0BE7-3205-3ACB-CD67-79F21A55A80D}"/>
              </a:ext>
            </a:extLst>
          </p:cNvPr>
          <p:cNvSpPr>
            <a:spLocks noGrp="1"/>
          </p:cNvSpPr>
          <p:nvPr>
            <p:ph idx="1"/>
          </p:nvPr>
        </p:nvSpPr>
        <p:spPr>
          <a:xfrm>
            <a:off x="365928" y="690161"/>
            <a:ext cx="10515600" cy="1671202"/>
          </a:xfrm>
        </p:spPr>
        <p:txBody>
          <a:bodyPr>
            <a:normAutofit fontScale="70000" lnSpcReduction="20000"/>
          </a:bodyPr>
          <a:lstStyle/>
          <a:p>
            <a:pPr marL="0" indent="0">
              <a:lnSpc>
                <a:spcPct val="170000"/>
              </a:lnSpc>
              <a:spcAft>
                <a:spcPts val="600"/>
              </a:spcAft>
              <a:buNone/>
            </a:pPr>
            <a:r>
              <a:rPr lang="it-IT" dirty="0"/>
              <a:t>Professoressa da qui inizia il tentativo di illustrarle il funzionamento di </a:t>
            </a:r>
            <a:r>
              <a:rPr lang="it-IT" dirty="0" err="1"/>
              <a:t>quizziz</a:t>
            </a:r>
            <a:r>
              <a:rPr lang="it-IT" dirty="0"/>
              <a:t>. </a:t>
            </a:r>
          </a:p>
          <a:p>
            <a:pPr marL="0" indent="0">
              <a:lnSpc>
                <a:spcPct val="170000"/>
              </a:lnSpc>
              <a:spcAft>
                <a:spcPts val="600"/>
              </a:spcAft>
              <a:buNone/>
            </a:pPr>
            <a:r>
              <a:rPr lang="it-IT" dirty="0"/>
              <a:t>Le slide le ho abbozzate con qualche schermata, naturalmente se si registra a </a:t>
            </a:r>
            <a:r>
              <a:rPr lang="it-IT" dirty="0" err="1"/>
              <a:t>quizziz</a:t>
            </a:r>
            <a:r>
              <a:rPr lang="it-IT" dirty="0"/>
              <a:t> può apprezzarne tutte le potenzialità. </a:t>
            </a:r>
          </a:p>
        </p:txBody>
      </p:sp>
    </p:spTree>
    <p:extLst>
      <p:ext uri="{BB962C8B-B14F-4D97-AF65-F5344CB8AC3E}">
        <p14:creationId xmlns:p14="http://schemas.microsoft.com/office/powerpoint/2010/main" val="26406875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magine 10">
            <a:extLst>
              <a:ext uri="{FF2B5EF4-FFF2-40B4-BE49-F238E27FC236}">
                <a16:creationId xmlns:a16="http://schemas.microsoft.com/office/drawing/2014/main" id="{5A068A7E-8D02-B7BA-C18F-AE44226AF098}"/>
              </a:ext>
            </a:extLst>
          </p:cNvPr>
          <p:cNvPicPr>
            <a:picLocks noChangeAspect="1"/>
          </p:cNvPicPr>
          <p:nvPr/>
        </p:nvPicPr>
        <p:blipFill>
          <a:blip r:embed="rId2"/>
          <a:stretch>
            <a:fillRect/>
          </a:stretch>
        </p:blipFill>
        <p:spPr>
          <a:xfrm>
            <a:off x="2971800" y="717180"/>
            <a:ext cx="5890846" cy="5774107"/>
          </a:xfrm>
          <a:prstGeom prst="rect">
            <a:avLst/>
          </a:prstGeom>
        </p:spPr>
      </p:pic>
      <p:sp>
        <p:nvSpPr>
          <p:cNvPr id="12" name="CasellaDiTesto 11">
            <a:extLst>
              <a:ext uri="{FF2B5EF4-FFF2-40B4-BE49-F238E27FC236}">
                <a16:creationId xmlns:a16="http://schemas.microsoft.com/office/drawing/2014/main" id="{5D0BD5A2-B849-B1AA-E2EE-2D3093FC83F2}"/>
              </a:ext>
            </a:extLst>
          </p:cNvPr>
          <p:cNvSpPr txBox="1"/>
          <p:nvPr/>
        </p:nvSpPr>
        <p:spPr>
          <a:xfrm>
            <a:off x="622997" y="300748"/>
            <a:ext cx="1979526" cy="338554"/>
          </a:xfrm>
          <a:prstGeom prst="rect">
            <a:avLst/>
          </a:prstGeom>
          <a:noFill/>
        </p:spPr>
        <p:txBody>
          <a:bodyPr wrap="square" rtlCol="0">
            <a:spAutoFit/>
          </a:bodyPr>
          <a:lstStyle/>
          <a:p>
            <a:r>
              <a:rPr lang="it-IT" sz="1600" b="1" dirty="0">
                <a:solidFill>
                  <a:srgbClr val="1482AC"/>
                </a:solidFill>
                <a:latin typeface="Arial" panose="020B0604020202020204" pitchFamily="34" charset="0"/>
                <a:cs typeface="Arial" panose="020B0604020202020204" pitchFamily="34" charset="0"/>
              </a:rPr>
              <a:t>ACCORGIMENTI</a:t>
            </a:r>
            <a:endParaRPr lang="it-IT" sz="1600" dirty="0"/>
          </a:p>
        </p:txBody>
      </p:sp>
      <p:cxnSp>
        <p:nvCxnSpPr>
          <p:cNvPr id="13" name="Connettore diritto 12">
            <a:extLst>
              <a:ext uri="{FF2B5EF4-FFF2-40B4-BE49-F238E27FC236}">
                <a16:creationId xmlns:a16="http://schemas.microsoft.com/office/drawing/2014/main" id="{4B214CB6-2F22-93F9-1E41-64AEF1579575}"/>
              </a:ext>
            </a:extLst>
          </p:cNvPr>
          <p:cNvCxnSpPr/>
          <p:nvPr/>
        </p:nvCxnSpPr>
        <p:spPr>
          <a:xfrm>
            <a:off x="543992" y="639302"/>
            <a:ext cx="11059886" cy="0"/>
          </a:xfrm>
          <a:prstGeom prst="line">
            <a:avLst/>
          </a:prstGeom>
          <a:ln>
            <a:solidFill>
              <a:srgbClr val="1482AC"/>
            </a:solidFill>
          </a:ln>
        </p:spPr>
        <p:style>
          <a:lnRef idx="1">
            <a:schemeClr val="accent1"/>
          </a:lnRef>
          <a:fillRef idx="0">
            <a:schemeClr val="accent1"/>
          </a:fillRef>
          <a:effectRef idx="0">
            <a:schemeClr val="accent1"/>
          </a:effectRef>
          <a:fontRef idx="minor">
            <a:schemeClr val="tx1"/>
          </a:fontRef>
        </p:style>
      </p:cxnSp>
      <p:sp>
        <p:nvSpPr>
          <p:cNvPr id="14" name="CasellaDiTesto 13">
            <a:extLst>
              <a:ext uri="{FF2B5EF4-FFF2-40B4-BE49-F238E27FC236}">
                <a16:creationId xmlns:a16="http://schemas.microsoft.com/office/drawing/2014/main" id="{DC1BBF41-E50A-C337-9B68-D8943BD4F9E5}"/>
              </a:ext>
            </a:extLst>
          </p:cNvPr>
          <p:cNvSpPr txBox="1"/>
          <p:nvPr/>
        </p:nvSpPr>
        <p:spPr>
          <a:xfrm>
            <a:off x="543992" y="793190"/>
            <a:ext cx="4009292" cy="369332"/>
          </a:xfrm>
          <a:prstGeom prst="rect">
            <a:avLst/>
          </a:prstGeom>
          <a:noFill/>
        </p:spPr>
        <p:txBody>
          <a:bodyPr wrap="square" rtlCol="0">
            <a:spAutoFit/>
          </a:bodyPr>
          <a:lstStyle/>
          <a:p>
            <a:r>
              <a:rPr lang="it-IT" dirty="0"/>
              <a:t>Nel rispetto di quanto stabilito nel PDP </a:t>
            </a:r>
          </a:p>
        </p:txBody>
      </p:sp>
      <p:sp>
        <p:nvSpPr>
          <p:cNvPr id="2" name="Ovale 1">
            <a:extLst>
              <a:ext uri="{FF2B5EF4-FFF2-40B4-BE49-F238E27FC236}">
                <a16:creationId xmlns:a16="http://schemas.microsoft.com/office/drawing/2014/main" id="{B57B1AEB-E2D6-4FC5-5528-5529729980C6}"/>
              </a:ext>
            </a:extLst>
          </p:cNvPr>
          <p:cNvSpPr/>
          <p:nvPr/>
        </p:nvSpPr>
        <p:spPr>
          <a:xfrm>
            <a:off x="3697793" y="4561952"/>
            <a:ext cx="855491" cy="281353"/>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 name="CasellaDiTesto 2">
            <a:extLst>
              <a:ext uri="{FF2B5EF4-FFF2-40B4-BE49-F238E27FC236}">
                <a16:creationId xmlns:a16="http://schemas.microsoft.com/office/drawing/2014/main" id="{132B7CEE-53CE-46FC-A616-914AA6B44F6A}"/>
              </a:ext>
            </a:extLst>
          </p:cNvPr>
          <p:cNvSpPr txBox="1"/>
          <p:nvPr/>
        </p:nvSpPr>
        <p:spPr>
          <a:xfrm>
            <a:off x="432079" y="4921182"/>
            <a:ext cx="4009292" cy="307777"/>
          </a:xfrm>
          <a:prstGeom prst="rect">
            <a:avLst/>
          </a:prstGeom>
          <a:noFill/>
        </p:spPr>
        <p:txBody>
          <a:bodyPr wrap="square" rtlCol="0">
            <a:spAutoFit/>
          </a:bodyPr>
          <a:lstStyle/>
          <a:p>
            <a:r>
              <a:rPr lang="it-IT" sz="1400" dirty="0">
                <a:latin typeface="Arial" panose="020B0604020202020204" pitchFamily="34" charset="0"/>
                <a:cs typeface="Arial" panose="020B0604020202020204" pitchFamily="34" charset="0"/>
              </a:rPr>
              <a:t>Oppure secondo le indicazioni inserite nel PDP</a:t>
            </a:r>
          </a:p>
        </p:txBody>
      </p:sp>
      <p:cxnSp>
        <p:nvCxnSpPr>
          <p:cNvPr id="5" name="Connettore a gomito 4">
            <a:extLst>
              <a:ext uri="{FF2B5EF4-FFF2-40B4-BE49-F238E27FC236}">
                <a16:creationId xmlns:a16="http://schemas.microsoft.com/office/drawing/2014/main" id="{E9934D6B-F444-25EA-413F-708C0A9BFCEA}"/>
              </a:ext>
            </a:extLst>
          </p:cNvPr>
          <p:cNvCxnSpPr>
            <a:cxnSpLocks/>
            <a:stCxn id="3" idx="0"/>
          </p:cNvCxnSpPr>
          <p:nvPr/>
        </p:nvCxnSpPr>
        <p:spPr>
          <a:xfrm rot="5400000" flipH="1" flipV="1">
            <a:off x="2907740" y="4231613"/>
            <a:ext cx="218554" cy="1160584"/>
          </a:xfrm>
          <a:prstGeom prst="bentConnector2">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179350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magine 2">
            <a:extLst>
              <a:ext uri="{FF2B5EF4-FFF2-40B4-BE49-F238E27FC236}">
                <a16:creationId xmlns:a16="http://schemas.microsoft.com/office/drawing/2014/main" id="{EA976B33-C6E1-E5D4-44B3-4ECB7653C84A}"/>
              </a:ext>
            </a:extLst>
          </p:cNvPr>
          <p:cNvPicPr>
            <a:picLocks noChangeAspect="1"/>
          </p:cNvPicPr>
          <p:nvPr/>
        </p:nvPicPr>
        <p:blipFill rotWithShape="1">
          <a:blip r:embed="rId2"/>
          <a:srcRect t="13626" b="5055"/>
          <a:stretch/>
        </p:blipFill>
        <p:spPr>
          <a:xfrm>
            <a:off x="703384" y="1024936"/>
            <a:ext cx="9577860" cy="4381082"/>
          </a:xfrm>
          <a:prstGeom prst="rect">
            <a:avLst/>
          </a:prstGeom>
        </p:spPr>
      </p:pic>
      <p:sp>
        <p:nvSpPr>
          <p:cNvPr id="4" name="CasellaDiTesto 3">
            <a:extLst>
              <a:ext uri="{FF2B5EF4-FFF2-40B4-BE49-F238E27FC236}">
                <a16:creationId xmlns:a16="http://schemas.microsoft.com/office/drawing/2014/main" id="{1BADBCA4-45FB-AB17-31F8-9FFD5FF49AA8}"/>
              </a:ext>
            </a:extLst>
          </p:cNvPr>
          <p:cNvSpPr txBox="1"/>
          <p:nvPr/>
        </p:nvSpPr>
        <p:spPr>
          <a:xfrm>
            <a:off x="626348" y="5502673"/>
            <a:ext cx="2451798" cy="369332"/>
          </a:xfrm>
          <a:prstGeom prst="rect">
            <a:avLst/>
          </a:prstGeom>
          <a:noFill/>
        </p:spPr>
        <p:txBody>
          <a:bodyPr wrap="square" rtlCol="0">
            <a:spAutoFit/>
          </a:bodyPr>
          <a:lstStyle/>
          <a:p>
            <a:r>
              <a:rPr lang="it-IT" b="1" dirty="0"/>
              <a:t>Schermata del docente</a:t>
            </a:r>
          </a:p>
        </p:txBody>
      </p:sp>
      <p:sp>
        <p:nvSpPr>
          <p:cNvPr id="5" name="CasellaDiTesto 4">
            <a:extLst>
              <a:ext uri="{FF2B5EF4-FFF2-40B4-BE49-F238E27FC236}">
                <a16:creationId xmlns:a16="http://schemas.microsoft.com/office/drawing/2014/main" id="{D2B8672B-3F91-7C13-5E77-36AE4746A519}"/>
              </a:ext>
            </a:extLst>
          </p:cNvPr>
          <p:cNvSpPr txBox="1"/>
          <p:nvPr/>
        </p:nvSpPr>
        <p:spPr>
          <a:xfrm>
            <a:off x="626348" y="5872005"/>
            <a:ext cx="9190892" cy="738664"/>
          </a:xfrm>
          <a:prstGeom prst="rect">
            <a:avLst/>
          </a:prstGeom>
          <a:noFill/>
        </p:spPr>
        <p:txBody>
          <a:bodyPr wrap="square" rtlCol="0">
            <a:spAutoFit/>
          </a:bodyPr>
          <a:lstStyle/>
          <a:p>
            <a:r>
              <a:rPr lang="it-IT" sz="1400" dirty="0">
                <a:latin typeface="Arial" panose="020B0604020202020204" pitchFamily="34" charset="0"/>
                <a:cs typeface="Arial" panose="020B0604020202020204" pitchFamily="34" charset="0"/>
              </a:rPr>
              <a:t>Il/la docente può assegnare organizzare una lezione (slide e quiz integrato alle slide) o anche solo un quiz.</a:t>
            </a:r>
          </a:p>
          <a:p>
            <a:r>
              <a:rPr lang="it-IT" sz="1400" dirty="0">
                <a:latin typeface="Arial" panose="020B0604020202020204" pitchFamily="34" charset="0"/>
                <a:cs typeface="Arial" panose="020B0604020202020204" pitchFamily="34" charset="0"/>
              </a:rPr>
              <a:t>Questa schermata fa riferimento ad un lavoro impostato come quiz (si creano le domande e le risposte allo stesso modo di Google Moduli o altre app simili).</a:t>
            </a:r>
          </a:p>
        </p:txBody>
      </p:sp>
      <p:sp>
        <p:nvSpPr>
          <p:cNvPr id="7" name="Rettangolo con angoli arrotondati 6">
            <a:extLst>
              <a:ext uri="{FF2B5EF4-FFF2-40B4-BE49-F238E27FC236}">
                <a16:creationId xmlns:a16="http://schemas.microsoft.com/office/drawing/2014/main" id="{38EE4146-A6B4-3BCD-7FA0-C62439AB6E67}"/>
              </a:ext>
            </a:extLst>
          </p:cNvPr>
          <p:cNvSpPr/>
          <p:nvPr/>
        </p:nvSpPr>
        <p:spPr>
          <a:xfrm>
            <a:off x="3305908" y="2311125"/>
            <a:ext cx="1838848" cy="391886"/>
          </a:xfrm>
          <a:prstGeom prst="round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8" name="CasellaDiTesto 7">
            <a:extLst>
              <a:ext uri="{FF2B5EF4-FFF2-40B4-BE49-F238E27FC236}">
                <a16:creationId xmlns:a16="http://schemas.microsoft.com/office/drawing/2014/main" id="{83D85262-68FF-5504-3F9B-B9BFB2B474A8}"/>
              </a:ext>
            </a:extLst>
          </p:cNvPr>
          <p:cNvSpPr txBox="1"/>
          <p:nvPr/>
        </p:nvSpPr>
        <p:spPr>
          <a:xfrm>
            <a:off x="361739" y="470868"/>
            <a:ext cx="1748413" cy="369332"/>
          </a:xfrm>
          <a:prstGeom prst="rect">
            <a:avLst/>
          </a:prstGeom>
          <a:noFill/>
        </p:spPr>
        <p:txBody>
          <a:bodyPr wrap="square" rtlCol="0">
            <a:spAutoFit/>
          </a:bodyPr>
          <a:lstStyle/>
          <a:p>
            <a:r>
              <a:rPr lang="it-IT" dirty="0">
                <a:solidFill>
                  <a:srgbClr val="FF0000"/>
                </a:solidFill>
              </a:rPr>
              <a:t>QUIZZIZ.COM</a:t>
            </a:r>
          </a:p>
        </p:txBody>
      </p:sp>
    </p:spTree>
    <p:extLst>
      <p:ext uri="{BB962C8B-B14F-4D97-AF65-F5344CB8AC3E}">
        <p14:creationId xmlns:p14="http://schemas.microsoft.com/office/powerpoint/2010/main" val="327591072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magine 2">
            <a:extLst>
              <a:ext uri="{FF2B5EF4-FFF2-40B4-BE49-F238E27FC236}">
                <a16:creationId xmlns:a16="http://schemas.microsoft.com/office/drawing/2014/main" id="{CD5FA1E3-5381-42FE-F244-D0B13AB7FF26}"/>
              </a:ext>
            </a:extLst>
          </p:cNvPr>
          <p:cNvPicPr>
            <a:picLocks noChangeAspect="1"/>
          </p:cNvPicPr>
          <p:nvPr/>
        </p:nvPicPr>
        <p:blipFill rotWithShape="1">
          <a:blip r:embed="rId2"/>
          <a:srcRect t="14213" b="5934"/>
          <a:stretch/>
        </p:blipFill>
        <p:spPr>
          <a:xfrm>
            <a:off x="381836" y="452423"/>
            <a:ext cx="8835851" cy="3968851"/>
          </a:xfrm>
          <a:prstGeom prst="rect">
            <a:avLst/>
          </a:prstGeom>
        </p:spPr>
      </p:pic>
      <p:sp>
        <p:nvSpPr>
          <p:cNvPr id="4" name="Ovale 3">
            <a:extLst>
              <a:ext uri="{FF2B5EF4-FFF2-40B4-BE49-F238E27FC236}">
                <a16:creationId xmlns:a16="http://schemas.microsoft.com/office/drawing/2014/main" id="{349DCDBE-E386-9418-CF9E-6F0D0EA62E32}"/>
              </a:ext>
            </a:extLst>
          </p:cNvPr>
          <p:cNvSpPr/>
          <p:nvPr/>
        </p:nvSpPr>
        <p:spPr>
          <a:xfrm>
            <a:off x="-90437" y="291401"/>
            <a:ext cx="3707843" cy="3778181"/>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 name="CasellaDiTesto 4">
            <a:extLst>
              <a:ext uri="{FF2B5EF4-FFF2-40B4-BE49-F238E27FC236}">
                <a16:creationId xmlns:a16="http://schemas.microsoft.com/office/drawing/2014/main" id="{9FDDB73B-5074-9DAD-D667-EDF3AC551B3D}"/>
              </a:ext>
            </a:extLst>
          </p:cNvPr>
          <p:cNvSpPr txBox="1"/>
          <p:nvPr/>
        </p:nvSpPr>
        <p:spPr>
          <a:xfrm>
            <a:off x="646444" y="4779188"/>
            <a:ext cx="2451798" cy="369332"/>
          </a:xfrm>
          <a:prstGeom prst="rect">
            <a:avLst/>
          </a:prstGeom>
          <a:noFill/>
        </p:spPr>
        <p:txBody>
          <a:bodyPr wrap="square" rtlCol="0">
            <a:spAutoFit/>
          </a:bodyPr>
          <a:lstStyle/>
          <a:p>
            <a:r>
              <a:rPr lang="it-IT" b="1" dirty="0"/>
              <a:t>Schermata del docente</a:t>
            </a:r>
          </a:p>
        </p:txBody>
      </p:sp>
      <p:sp>
        <p:nvSpPr>
          <p:cNvPr id="6" name="CasellaDiTesto 5">
            <a:extLst>
              <a:ext uri="{FF2B5EF4-FFF2-40B4-BE49-F238E27FC236}">
                <a16:creationId xmlns:a16="http://schemas.microsoft.com/office/drawing/2014/main" id="{629D1C57-03D5-8A1E-6864-CF64C6B7E92D}"/>
              </a:ext>
            </a:extLst>
          </p:cNvPr>
          <p:cNvSpPr txBox="1"/>
          <p:nvPr/>
        </p:nvSpPr>
        <p:spPr>
          <a:xfrm>
            <a:off x="646444" y="5148520"/>
            <a:ext cx="9351666" cy="307777"/>
          </a:xfrm>
          <a:prstGeom prst="rect">
            <a:avLst/>
          </a:prstGeom>
          <a:noFill/>
        </p:spPr>
        <p:txBody>
          <a:bodyPr wrap="square" rtlCol="0">
            <a:spAutoFit/>
          </a:bodyPr>
          <a:lstStyle/>
          <a:p>
            <a:r>
              <a:rPr lang="it-IT" sz="1400" dirty="0">
                <a:latin typeface="Arial" panose="020B0604020202020204" pitchFamily="34" charset="0"/>
                <a:cs typeface="Arial" panose="020B0604020202020204" pitchFamily="34" charset="0"/>
              </a:rPr>
              <a:t>Il/la docente nell’assegnare il quiz può assegnare scegliere tra varie modalità. Ad esempio a squadre.</a:t>
            </a:r>
          </a:p>
        </p:txBody>
      </p:sp>
    </p:spTree>
    <p:extLst>
      <p:ext uri="{BB962C8B-B14F-4D97-AF65-F5344CB8AC3E}">
        <p14:creationId xmlns:p14="http://schemas.microsoft.com/office/powerpoint/2010/main" val="9558057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a:extLst>
              <a:ext uri="{FF2B5EF4-FFF2-40B4-BE49-F238E27FC236}">
                <a16:creationId xmlns:a16="http://schemas.microsoft.com/office/drawing/2014/main" id="{912A7E19-333F-734A-CB0B-97AAE18719B5}"/>
              </a:ext>
            </a:extLst>
          </p:cNvPr>
          <p:cNvPicPr>
            <a:picLocks noChangeAspect="1"/>
          </p:cNvPicPr>
          <p:nvPr/>
        </p:nvPicPr>
        <p:blipFill rotWithShape="1">
          <a:blip r:embed="rId2"/>
          <a:srcRect t="14505" b="5055"/>
          <a:stretch/>
        </p:blipFill>
        <p:spPr>
          <a:xfrm>
            <a:off x="361739" y="2283233"/>
            <a:ext cx="8527738" cy="3858568"/>
          </a:xfrm>
          <a:prstGeom prst="rect">
            <a:avLst/>
          </a:prstGeom>
        </p:spPr>
      </p:pic>
      <p:sp>
        <p:nvSpPr>
          <p:cNvPr id="6" name="CasellaDiTesto 5">
            <a:extLst>
              <a:ext uri="{FF2B5EF4-FFF2-40B4-BE49-F238E27FC236}">
                <a16:creationId xmlns:a16="http://schemas.microsoft.com/office/drawing/2014/main" id="{599F76F6-0F58-8703-05AA-CF1969BA17AC}"/>
              </a:ext>
            </a:extLst>
          </p:cNvPr>
          <p:cNvSpPr txBox="1"/>
          <p:nvPr/>
        </p:nvSpPr>
        <p:spPr>
          <a:xfrm>
            <a:off x="9097108" y="2558501"/>
            <a:ext cx="2733153" cy="646331"/>
          </a:xfrm>
          <a:prstGeom prst="rect">
            <a:avLst/>
          </a:prstGeom>
          <a:noFill/>
        </p:spPr>
        <p:txBody>
          <a:bodyPr wrap="square" rtlCol="0">
            <a:spAutoFit/>
          </a:bodyPr>
          <a:lstStyle/>
          <a:p>
            <a:r>
              <a:rPr lang="it-IT" b="1" dirty="0"/>
              <a:t>Schermata del/della docente</a:t>
            </a:r>
          </a:p>
        </p:txBody>
      </p:sp>
      <p:sp>
        <p:nvSpPr>
          <p:cNvPr id="7" name="Ovale 6">
            <a:extLst>
              <a:ext uri="{FF2B5EF4-FFF2-40B4-BE49-F238E27FC236}">
                <a16:creationId xmlns:a16="http://schemas.microsoft.com/office/drawing/2014/main" id="{7D878439-76B6-E45C-CB42-229F4EEB8CCB}"/>
              </a:ext>
            </a:extLst>
          </p:cNvPr>
          <p:cNvSpPr/>
          <p:nvPr/>
        </p:nvSpPr>
        <p:spPr>
          <a:xfrm rot="20744748">
            <a:off x="1956839" y="3944075"/>
            <a:ext cx="1539412" cy="536885"/>
          </a:xfrm>
          <a:prstGeom prst="ellipse">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8" name="Ovale 7">
            <a:extLst>
              <a:ext uri="{FF2B5EF4-FFF2-40B4-BE49-F238E27FC236}">
                <a16:creationId xmlns:a16="http://schemas.microsoft.com/office/drawing/2014/main" id="{304C3616-EC7B-14BA-16B1-FE8E4EB06E42}"/>
              </a:ext>
            </a:extLst>
          </p:cNvPr>
          <p:cNvSpPr/>
          <p:nvPr/>
        </p:nvSpPr>
        <p:spPr>
          <a:xfrm rot="503862">
            <a:off x="4257856" y="3964256"/>
            <a:ext cx="1389064" cy="591642"/>
          </a:xfrm>
          <a:prstGeom prst="ellipse">
            <a:avLst/>
          </a:prstGeom>
          <a:noFill/>
          <a:ln w="57150">
            <a:solidFill>
              <a:schemeClr val="accent6">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9" name="CasellaDiTesto 8">
            <a:extLst>
              <a:ext uri="{FF2B5EF4-FFF2-40B4-BE49-F238E27FC236}">
                <a16:creationId xmlns:a16="http://schemas.microsoft.com/office/drawing/2014/main" id="{8078454D-0B5C-6B59-059E-65825E66A9B6}"/>
              </a:ext>
            </a:extLst>
          </p:cNvPr>
          <p:cNvSpPr txBox="1"/>
          <p:nvPr/>
        </p:nvSpPr>
        <p:spPr>
          <a:xfrm>
            <a:off x="9097108" y="3127331"/>
            <a:ext cx="2585775" cy="738664"/>
          </a:xfrm>
          <a:prstGeom prst="rect">
            <a:avLst/>
          </a:prstGeom>
          <a:noFill/>
        </p:spPr>
        <p:txBody>
          <a:bodyPr wrap="square" rtlCol="0">
            <a:spAutoFit/>
          </a:bodyPr>
          <a:lstStyle/>
          <a:p>
            <a:r>
              <a:rPr lang="it-IT" sz="1400" dirty="0">
                <a:latin typeface="Arial" panose="020B0604020202020204" pitchFamily="34" charset="0"/>
                <a:cs typeface="Arial" panose="020B0604020202020204" pitchFamily="34" charset="0"/>
              </a:rPr>
              <a:t>Il/la docente può assegnare il compito da fare a casa oppure avviare in classe la lezione.</a:t>
            </a:r>
          </a:p>
        </p:txBody>
      </p:sp>
      <p:sp>
        <p:nvSpPr>
          <p:cNvPr id="10" name="CasellaDiTesto 9">
            <a:extLst>
              <a:ext uri="{FF2B5EF4-FFF2-40B4-BE49-F238E27FC236}">
                <a16:creationId xmlns:a16="http://schemas.microsoft.com/office/drawing/2014/main" id="{317D955E-338B-549E-4FBD-00A03AF642EF}"/>
              </a:ext>
            </a:extLst>
          </p:cNvPr>
          <p:cNvSpPr txBox="1"/>
          <p:nvPr/>
        </p:nvSpPr>
        <p:spPr>
          <a:xfrm>
            <a:off x="361739" y="807664"/>
            <a:ext cx="10852221" cy="1323439"/>
          </a:xfrm>
          <a:prstGeom prst="rect">
            <a:avLst/>
          </a:prstGeom>
          <a:noFill/>
        </p:spPr>
        <p:txBody>
          <a:bodyPr wrap="square" rtlCol="0">
            <a:spAutoFit/>
          </a:bodyPr>
          <a:lstStyle/>
          <a:p>
            <a:pPr algn="just"/>
            <a:r>
              <a:rPr lang="it-IT" sz="1600" dirty="0">
                <a:latin typeface="Arial" panose="020B0604020202020204" pitchFamily="34" charset="0"/>
                <a:cs typeface="Arial" panose="020B0604020202020204" pitchFamily="34" charset="0"/>
              </a:rPr>
              <a:t>Con </a:t>
            </a:r>
            <a:r>
              <a:rPr lang="it-IT" sz="1600" dirty="0" err="1">
                <a:latin typeface="Arial" panose="020B0604020202020204" pitchFamily="34" charset="0"/>
                <a:cs typeface="Arial" panose="020B0604020202020204" pitchFamily="34" charset="0"/>
              </a:rPr>
              <a:t>Quizziz</a:t>
            </a:r>
            <a:r>
              <a:rPr lang="it-IT" sz="1600" dirty="0">
                <a:latin typeface="Arial" panose="020B0604020202020204" pitchFamily="34" charset="0"/>
                <a:cs typeface="Arial" panose="020B0604020202020204" pitchFamily="34" charset="0"/>
              </a:rPr>
              <a:t> si può far partecipare i ragazzi e le ragazze in modalità singola oppure a squadre (utile per esempio se devono svolgere un esercizio particolarmente impegnativo). Con questa app è possibile sottoporre direttamente il quiz oppure fare una lezione con tanto di slide. In quest’ultimo caso durante la lezione si può far partire il test, l’utilità sta nel fatto che gli alunni sapendo del quiz manterranno più alta la concentrazione, concluso il test si può riprendere la lezione oppure anche terminarla.</a:t>
            </a:r>
          </a:p>
        </p:txBody>
      </p:sp>
      <p:sp>
        <p:nvSpPr>
          <p:cNvPr id="11" name="CasellaDiTesto 10">
            <a:extLst>
              <a:ext uri="{FF2B5EF4-FFF2-40B4-BE49-F238E27FC236}">
                <a16:creationId xmlns:a16="http://schemas.microsoft.com/office/drawing/2014/main" id="{17A1A6EB-988B-376D-D5E0-9341720C4625}"/>
              </a:ext>
            </a:extLst>
          </p:cNvPr>
          <p:cNvSpPr txBox="1"/>
          <p:nvPr/>
        </p:nvSpPr>
        <p:spPr>
          <a:xfrm>
            <a:off x="361739" y="470868"/>
            <a:ext cx="1748413" cy="369332"/>
          </a:xfrm>
          <a:prstGeom prst="rect">
            <a:avLst/>
          </a:prstGeom>
          <a:noFill/>
        </p:spPr>
        <p:txBody>
          <a:bodyPr wrap="square" rtlCol="0">
            <a:spAutoFit/>
          </a:bodyPr>
          <a:lstStyle/>
          <a:p>
            <a:r>
              <a:rPr lang="it-IT" dirty="0">
                <a:solidFill>
                  <a:srgbClr val="FF0000"/>
                </a:solidFill>
              </a:rPr>
              <a:t>QUIZZIZ.COM</a:t>
            </a:r>
          </a:p>
        </p:txBody>
      </p:sp>
    </p:spTree>
    <p:extLst>
      <p:ext uri="{BB962C8B-B14F-4D97-AF65-F5344CB8AC3E}">
        <p14:creationId xmlns:p14="http://schemas.microsoft.com/office/powerpoint/2010/main" val="5100980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magine 6">
            <a:extLst>
              <a:ext uri="{FF2B5EF4-FFF2-40B4-BE49-F238E27FC236}">
                <a16:creationId xmlns:a16="http://schemas.microsoft.com/office/drawing/2014/main" id="{B4038249-B066-62F5-3C63-7274F7224219}"/>
              </a:ext>
            </a:extLst>
          </p:cNvPr>
          <p:cNvPicPr>
            <a:picLocks noChangeAspect="1"/>
          </p:cNvPicPr>
          <p:nvPr/>
        </p:nvPicPr>
        <p:blipFill rotWithShape="1">
          <a:blip r:embed="rId2"/>
          <a:srcRect l="40962" t="18022" r="32335" b="7838"/>
          <a:stretch/>
        </p:blipFill>
        <p:spPr>
          <a:xfrm>
            <a:off x="5955323" y="281354"/>
            <a:ext cx="3938954" cy="6151577"/>
          </a:xfrm>
          <a:prstGeom prst="rect">
            <a:avLst/>
          </a:prstGeom>
        </p:spPr>
      </p:pic>
      <p:pic>
        <p:nvPicPr>
          <p:cNvPr id="8" name="Immagine 7">
            <a:extLst>
              <a:ext uri="{FF2B5EF4-FFF2-40B4-BE49-F238E27FC236}">
                <a16:creationId xmlns:a16="http://schemas.microsoft.com/office/drawing/2014/main" id="{41BC10B0-A33E-2402-1138-68077D01730B}"/>
              </a:ext>
            </a:extLst>
          </p:cNvPr>
          <p:cNvPicPr>
            <a:picLocks noChangeAspect="1"/>
          </p:cNvPicPr>
          <p:nvPr/>
        </p:nvPicPr>
        <p:blipFill rotWithShape="1">
          <a:blip r:embed="rId3"/>
          <a:srcRect l="16143" t="47555" r="28005" b="38828"/>
          <a:stretch/>
        </p:blipFill>
        <p:spPr>
          <a:xfrm>
            <a:off x="502418" y="281354"/>
            <a:ext cx="4762919" cy="653142"/>
          </a:xfrm>
          <a:prstGeom prst="rect">
            <a:avLst/>
          </a:prstGeom>
        </p:spPr>
      </p:pic>
      <p:sp>
        <p:nvSpPr>
          <p:cNvPr id="9" name="Triangolo isoscele 8">
            <a:extLst>
              <a:ext uri="{FF2B5EF4-FFF2-40B4-BE49-F238E27FC236}">
                <a16:creationId xmlns:a16="http://schemas.microsoft.com/office/drawing/2014/main" id="{5680EE28-61FF-AD76-DB83-F40D9490A34D}"/>
              </a:ext>
            </a:extLst>
          </p:cNvPr>
          <p:cNvSpPr/>
          <p:nvPr/>
        </p:nvSpPr>
        <p:spPr>
          <a:xfrm>
            <a:off x="2495340" y="281354"/>
            <a:ext cx="466299" cy="443350"/>
          </a:xfrm>
          <a:prstGeom prst="triangle">
            <a:avLst/>
          </a:prstGeom>
          <a:noFill/>
          <a:ln w="5715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0" name="CasellaDiTesto 9">
            <a:extLst>
              <a:ext uri="{FF2B5EF4-FFF2-40B4-BE49-F238E27FC236}">
                <a16:creationId xmlns:a16="http://schemas.microsoft.com/office/drawing/2014/main" id="{C6616B07-8295-19F1-99A5-955D228C0496}"/>
              </a:ext>
            </a:extLst>
          </p:cNvPr>
          <p:cNvSpPr txBox="1"/>
          <p:nvPr/>
        </p:nvSpPr>
        <p:spPr>
          <a:xfrm>
            <a:off x="686638" y="1322554"/>
            <a:ext cx="3151832" cy="369332"/>
          </a:xfrm>
          <a:prstGeom prst="rect">
            <a:avLst/>
          </a:prstGeom>
          <a:noFill/>
        </p:spPr>
        <p:txBody>
          <a:bodyPr wrap="square" rtlCol="0">
            <a:spAutoFit/>
          </a:bodyPr>
          <a:lstStyle/>
          <a:p>
            <a:r>
              <a:rPr lang="it-IT" b="1" dirty="0"/>
              <a:t>Schermata del/della docente</a:t>
            </a:r>
          </a:p>
        </p:txBody>
      </p:sp>
      <p:sp>
        <p:nvSpPr>
          <p:cNvPr id="11" name="CasellaDiTesto 10">
            <a:extLst>
              <a:ext uri="{FF2B5EF4-FFF2-40B4-BE49-F238E27FC236}">
                <a16:creationId xmlns:a16="http://schemas.microsoft.com/office/drawing/2014/main" id="{EAC1A2A3-02C4-BA98-2B45-8E9876C454E5}"/>
              </a:ext>
            </a:extLst>
          </p:cNvPr>
          <p:cNvSpPr txBox="1"/>
          <p:nvPr/>
        </p:nvSpPr>
        <p:spPr>
          <a:xfrm>
            <a:off x="686638" y="1691886"/>
            <a:ext cx="4267199" cy="738664"/>
          </a:xfrm>
          <a:prstGeom prst="rect">
            <a:avLst/>
          </a:prstGeom>
          <a:noFill/>
        </p:spPr>
        <p:txBody>
          <a:bodyPr wrap="square" rtlCol="0">
            <a:spAutoFit/>
          </a:bodyPr>
          <a:lstStyle/>
          <a:p>
            <a:r>
              <a:rPr lang="it-IT" sz="1400" dirty="0">
                <a:latin typeface="Arial" panose="020B0604020202020204" pitchFamily="34" charset="0"/>
                <a:cs typeface="Arial" panose="020B0604020202020204" pitchFamily="34" charset="0"/>
              </a:rPr>
              <a:t>Il/la docente cliccando sul triangolino di </a:t>
            </a:r>
            <a:r>
              <a:rPr lang="it-IT" sz="1400" i="1" dirty="0">
                <a:latin typeface="Arial" panose="020B0604020202020204" pitchFamily="34" charset="0"/>
                <a:cs typeface="Arial" panose="020B0604020202020204" pitchFamily="34" charset="0"/>
              </a:rPr>
              <a:t>Avvia una lezione live</a:t>
            </a:r>
            <a:r>
              <a:rPr lang="it-IT" sz="1400" dirty="0">
                <a:latin typeface="Arial" panose="020B0604020202020204" pitchFamily="34" charset="0"/>
                <a:cs typeface="Arial" panose="020B0604020202020204" pitchFamily="34" charset="0"/>
              </a:rPr>
              <a:t> accede al pannello delle impostazioni dove può definire alcuni parametri.</a:t>
            </a:r>
          </a:p>
        </p:txBody>
      </p:sp>
      <p:sp>
        <p:nvSpPr>
          <p:cNvPr id="12" name="Rettangolo 11">
            <a:extLst>
              <a:ext uri="{FF2B5EF4-FFF2-40B4-BE49-F238E27FC236}">
                <a16:creationId xmlns:a16="http://schemas.microsoft.com/office/drawing/2014/main" id="{C094836C-2355-EA4D-D264-4934CE581441}"/>
              </a:ext>
            </a:extLst>
          </p:cNvPr>
          <p:cNvSpPr/>
          <p:nvPr/>
        </p:nvSpPr>
        <p:spPr>
          <a:xfrm>
            <a:off x="6096000" y="4200211"/>
            <a:ext cx="1078523" cy="18087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3" name="Stella a 5 punte 12">
            <a:extLst>
              <a:ext uri="{FF2B5EF4-FFF2-40B4-BE49-F238E27FC236}">
                <a16:creationId xmlns:a16="http://schemas.microsoft.com/office/drawing/2014/main" id="{9EA7744A-FA70-63A1-44A8-344E8D2513DA}"/>
              </a:ext>
            </a:extLst>
          </p:cNvPr>
          <p:cNvSpPr/>
          <p:nvPr/>
        </p:nvSpPr>
        <p:spPr>
          <a:xfrm>
            <a:off x="5955323" y="4893546"/>
            <a:ext cx="1601037" cy="1045029"/>
          </a:xfrm>
          <a:prstGeom prst="star5">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95985246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a:extLst>
              <a:ext uri="{FF2B5EF4-FFF2-40B4-BE49-F238E27FC236}">
                <a16:creationId xmlns:a16="http://schemas.microsoft.com/office/drawing/2014/main" id="{7E5A771E-5C42-7445-C73E-C8C90236B9EF}"/>
              </a:ext>
            </a:extLst>
          </p:cNvPr>
          <p:cNvPicPr>
            <a:picLocks noChangeAspect="1"/>
          </p:cNvPicPr>
          <p:nvPr/>
        </p:nvPicPr>
        <p:blipFill>
          <a:blip r:embed="rId2"/>
          <a:stretch>
            <a:fillRect/>
          </a:stretch>
        </p:blipFill>
        <p:spPr>
          <a:xfrm>
            <a:off x="763675" y="386771"/>
            <a:ext cx="7043894" cy="3247873"/>
          </a:xfrm>
          <a:prstGeom prst="rect">
            <a:avLst/>
          </a:prstGeom>
        </p:spPr>
      </p:pic>
      <p:sp>
        <p:nvSpPr>
          <p:cNvPr id="6" name="CasellaDiTesto 5">
            <a:extLst>
              <a:ext uri="{FF2B5EF4-FFF2-40B4-BE49-F238E27FC236}">
                <a16:creationId xmlns:a16="http://schemas.microsoft.com/office/drawing/2014/main" id="{8CA97569-6B80-3CF7-C5DC-4E2761441F6B}"/>
              </a:ext>
            </a:extLst>
          </p:cNvPr>
          <p:cNvSpPr txBox="1"/>
          <p:nvPr/>
        </p:nvSpPr>
        <p:spPr>
          <a:xfrm>
            <a:off x="8802356" y="629254"/>
            <a:ext cx="3094892" cy="369332"/>
          </a:xfrm>
          <a:prstGeom prst="rect">
            <a:avLst/>
          </a:prstGeom>
          <a:noFill/>
        </p:spPr>
        <p:txBody>
          <a:bodyPr wrap="square" rtlCol="0">
            <a:spAutoFit/>
          </a:bodyPr>
          <a:lstStyle/>
          <a:p>
            <a:r>
              <a:rPr lang="it-IT" b="1" dirty="0"/>
              <a:t>Schermata del/della docente</a:t>
            </a:r>
          </a:p>
        </p:txBody>
      </p:sp>
      <p:sp>
        <p:nvSpPr>
          <p:cNvPr id="8" name="CasellaDiTesto 7">
            <a:extLst>
              <a:ext uri="{FF2B5EF4-FFF2-40B4-BE49-F238E27FC236}">
                <a16:creationId xmlns:a16="http://schemas.microsoft.com/office/drawing/2014/main" id="{30E08039-B3E2-9683-38FC-5401A6C576E0}"/>
              </a:ext>
            </a:extLst>
          </p:cNvPr>
          <p:cNvSpPr txBox="1"/>
          <p:nvPr/>
        </p:nvSpPr>
        <p:spPr>
          <a:xfrm>
            <a:off x="8842550" y="1070511"/>
            <a:ext cx="2585775" cy="1815882"/>
          </a:xfrm>
          <a:prstGeom prst="rect">
            <a:avLst/>
          </a:prstGeom>
          <a:noFill/>
        </p:spPr>
        <p:txBody>
          <a:bodyPr wrap="square" rtlCol="0">
            <a:spAutoFit/>
          </a:bodyPr>
          <a:lstStyle/>
          <a:p>
            <a:r>
              <a:rPr lang="it-IT" sz="1400" dirty="0">
                <a:latin typeface="Arial" panose="020B0604020202020204" pitchFamily="34" charset="0"/>
                <a:cs typeface="Arial" panose="020B0604020202020204" pitchFamily="34" charset="0"/>
              </a:rPr>
              <a:t>Gli alunni possono inserire il codice visualizzato e partecipano al ‘gioco’.</a:t>
            </a:r>
          </a:p>
          <a:p>
            <a:r>
              <a:rPr lang="it-IT" sz="1400" dirty="0">
                <a:latin typeface="Arial" panose="020B0604020202020204" pitchFamily="34" charset="0"/>
                <a:cs typeface="Arial" panose="020B0604020202020204" pitchFamily="34" charset="0"/>
              </a:rPr>
              <a:t>Possono anche usare il QR code o cliccare su joinmyquiz.com (questo nel caso Il/la docente proietta sul pc di ciascun alunno )</a:t>
            </a:r>
          </a:p>
        </p:txBody>
      </p:sp>
      <p:pic>
        <p:nvPicPr>
          <p:cNvPr id="10" name="Immagine 9">
            <a:extLst>
              <a:ext uri="{FF2B5EF4-FFF2-40B4-BE49-F238E27FC236}">
                <a16:creationId xmlns:a16="http://schemas.microsoft.com/office/drawing/2014/main" id="{88CAE8CE-ED4C-1571-1345-CFF312394195}"/>
              </a:ext>
            </a:extLst>
          </p:cNvPr>
          <p:cNvPicPr>
            <a:picLocks noChangeAspect="1"/>
          </p:cNvPicPr>
          <p:nvPr/>
        </p:nvPicPr>
        <p:blipFill>
          <a:blip r:embed="rId3"/>
          <a:stretch>
            <a:fillRect/>
          </a:stretch>
        </p:blipFill>
        <p:spPr>
          <a:xfrm>
            <a:off x="763676" y="3735096"/>
            <a:ext cx="7043893" cy="2948865"/>
          </a:xfrm>
          <a:prstGeom prst="rect">
            <a:avLst/>
          </a:prstGeom>
        </p:spPr>
      </p:pic>
      <p:sp>
        <p:nvSpPr>
          <p:cNvPr id="11" name="CasellaDiTesto 10">
            <a:extLst>
              <a:ext uri="{FF2B5EF4-FFF2-40B4-BE49-F238E27FC236}">
                <a16:creationId xmlns:a16="http://schemas.microsoft.com/office/drawing/2014/main" id="{B32B3820-ED41-7488-4883-CC1856317458}"/>
              </a:ext>
            </a:extLst>
          </p:cNvPr>
          <p:cNvSpPr txBox="1"/>
          <p:nvPr/>
        </p:nvSpPr>
        <p:spPr>
          <a:xfrm>
            <a:off x="8976526" y="4273062"/>
            <a:ext cx="2920722" cy="584775"/>
          </a:xfrm>
          <a:prstGeom prst="rect">
            <a:avLst/>
          </a:prstGeom>
          <a:noFill/>
        </p:spPr>
        <p:txBody>
          <a:bodyPr wrap="square" rtlCol="0">
            <a:spAutoFit/>
          </a:bodyPr>
          <a:lstStyle/>
          <a:p>
            <a:r>
              <a:rPr lang="it-IT" sz="1600" b="1" dirty="0">
                <a:latin typeface="Arial" panose="020B0604020202020204" pitchFamily="34" charset="0"/>
                <a:cs typeface="Arial" panose="020B0604020202020204" pitchFamily="34" charset="0"/>
              </a:rPr>
              <a:t>Schermata dell’alunno/a al momento del login</a:t>
            </a:r>
          </a:p>
        </p:txBody>
      </p:sp>
    </p:spTree>
    <p:extLst>
      <p:ext uri="{BB962C8B-B14F-4D97-AF65-F5344CB8AC3E}">
        <p14:creationId xmlns:p14="http://schemas.microsoft.com/office/powerpoint/2010/main" val="75663863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a:extLst>
              <a:ext uri="{FF2B5EF4-FFF2-40B4-BE49-F238E27FC236}">
                <a16:creationId xmlns:a16="http://schemas.microsoft.com/office/drawing/2014/main" id="{81617491-3063-7BFA-A288-820B8CFD9B5C}"/>
              </a:ext>
            </a:extLst>
          </p:cNvPr>
          <p:cNvPicPr>
            <a:picLocks noChangeAspect="1"/>
          </p:cNvPicPr>
          <p:nvPr/>
        </p:nvPicPr>
        <p:blipFill>
          <a:blip r:embed="rId2"/>
          <a:stretch>
            <a:fillRect/>
          </a:stretch>
        </p:blipFill>
        <p:spPr>
          <a:xfrm>
            <a:off x="4019340" y="522621"/>
            <a:ext cx="7549662" cy="3456805"/>
          </a:xfrm>
          <a:prstGeom prst="rect">
            <a:avLst/>
          </a:prstGeom>
        </p:spPr>
      </p:pic>
      <p:sp>
        <p:nvSpPr>
          <p:cNvPr id="6" name="CasellaDiTesto 5">
            <a:extLst>
              <a:ext uri="{FF2B5EF4-FFF2-40B4-BE49-F238E27FC236}">
                <a16:creationId xmlns:a16="http://schemas.microsoft.com/office/drawing/2014/main" id="{53866B0E-463B-0B61-E916-BA27A0D6ED64}"/>
              </a:ext>
            </a:extLst>
          </p:cNvPr>
          <p:cNvSpPr txBox="1"/>
          <p:nvPr/>
        </p:nvSpPr>
        <p:spPr>
          <a:xfrm>
            <a:off x="753625" y="522621"/>
            <a:ext cx="2893925" cy="830997"/>
          </a:xfrm>
          <a:prstGeom prst="rect">
            <a:avLst/>
          </a:prstGeom>
          <a:noFill/>
        </p:spPr>
        <p:txBody>
          <a:bodyPr wrap="square" rtlCol="0">
            <a:spAutoFit/>
          </a:bodyPr>
          <a:lstStyle/>
          <a:p>
            <a:r>
              <a:rPr lang="it-IT" sz="1600" b="1" dirty="0">
                <a:latin typeface="Arial" panose="020B0604020202020204" pitchFamily="34" charset="0"/>
                <a:cs typeface="Arial" panose="020B0604020202020204" pitchFamily="34" charset="0"/>
              </a:rPr>
              <a:t>Schermata dell’alunno/a dopo che il docente ha avviato la lezione</a:t>
            </a:r>
          </a:p>
        </p:txBody>
      </p:sp>
      <p:sp>
        <p:nvSpPr>
          <p:cNvPr id="7" name="CasellaDiTesto 6">
            <a:extLst>
              <a:ext uri="{FF2B5EF4-FFF2-40B4-BE49-F238E27FC236}">
                <a16:creationId xmlns:a16="http://schemas.microsoft.com/office/drawing/2014/main" id="{F21E1805-7CA9-C8C2-018C-698EEE03FE94}"/>
              </a:ext>
            </a:extLst>
          </p:cNvPr>
          <p:cNvSpPr txBox="1"/>
          <p:nvPr/>
        </p:nvSpPr>
        <p:spPr>
          <a:xfrm>
            <a:off x="622997" y="4395318"/>
            <a:ext cx="10852221" cy="1569660"/>
          </a:xfrm>
          <a:prstGeom prst="rect">
            <a:avLst/>
          </a:prstGeom>
          <a:noFill/>
        </p:spPr>
        <p:txBody>
          <a:bodyPr wrap="square" rtlCol="0">
            <a:spAutoFit/>
          </a:bodyPr>
          <a:lstStyle/>
          <a:p>
            <a:r>
              <a:rPr lang="it-IT" sz="1600" dirty="0">
                <a:latin typeface="Arial" panose="020B0604020202020204" pitchFamily="34" charset="0"/>
                <a:cs typeface="Arial" panose="020B0604020202020204" pitchFamily="34" charset="0"/>
              </a:rPr>
              <a:t>Con </a:t>
            </a:r>
            <a:r>
              <a:rPr lang="it-IT" sz="1600" dirty="0" err="1">
                <a:latin typeface="Arial" panose="020B0604020202020204" pitchFamily="34" charset="0"/>
                <a:cs typeface="Arial" panose="020B0604020202020204" pitchFamily="34" charset="0"/>
              </a:rPr>
              <a:t>Quizziz</a:t>
            </a:r>
            <a:r>
              <a:rPr lang="it-IT" sz="1600" dirty="0">
                <a:latin typeface="Arial" panose="020B0604020202020204" pitchFamily="34" charset="0"/>
                <a:cs typeface="Arial" panose="020B0604020202020204" pitchFamily="34" charset="0"/>
              </a:rPr>
              <a:t> si può far partecipare i ragazzi e le ragazze ad un test in modalità singola oppure a squadre (utile per esempio se devono svolgere un esercizio particolarmente impegnativo). </a:t>
            </a:r>
          </a:p>
          <a:p>
            <a:endParaRPr lang="it-IT" sz="1600" dirty="0">
              <a:latin typeface="Arial" panose="020B0604020202020204" pitchFamily="34" charset="0"/>
              <a:cs typeface="Arial" panose="020B0604020202020204" pitchFamily="34" charset="0"/>
            </a:endParaRPr>
          </a:p>
          <a:p>
            <a:r>
              <a:rPr lang="it-IT" sz="1600" dirty="0">
                <a:latin typeface="Arial" panose="020B0604020202020204" pitchFamily="34" charset="0"/>
                <a:cs typeface="Arial" panose="020B0604020202020204" pitchFamily="34" charset="0"/>
              </a:rPr>
              <a:t>Un aspetto molto interessante è che oltre a somministrare direttamente il quiz è possibile creare una lezione, in questo caso durante l’attività si può fare partire il test, l’utilità sta nel fatto che gli alunni sapendo del quiz manterranno più alta la concentrazione.</a:t>
            </a:r>
          </a:p>
        </p:txBody>
      </p:sp>
    </p:spTree>
    <p:extLst>
      <p:ext uri="{BB962C8B-B14F-4D97-AF65-F5344CB8AC3E}">
        <p14:creationId xmlns:p14="http://schemas.microsoft.com/office/powerpoint/2010/main" val="38981767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a:extLst>
              <a:ext uri="{FF2B5EF4-FFF2-40B4-BE49-F238E27FC236}">
                <a16:creationId xmlns:a16="http://schemas.microsoft.com/office/drawing/2014/main" id="{B163F4CC-BFBD-6DE0-6818-1BA95D59E9E1}"/>
              </a:ext>
            </a:extLst>
          </p:cNvPr>
          <p:cNvPicPr>
            <a:picLocks noChangeAspect="1"/>
          </p:cNvPicPr>
          <p:nvPr/>
        </p:nvPicPr>
        <p:blipFill>
          <a:blip r:embed="rId2"/>
          <a:stretch>
            <a:fillRect/>
          </a:stretch>
        </p:blipFill>
        <p:spPr>
          <a:xfrm>
            <a:off x="736880" y="342016"/>
            <a:ext cx="5687368" cy="2627463"/>
          </a:xfrm>
          <a:prstGeom prst="rect">
            <a:avLst/>
          </a:prstGeom>
        </p:spPr>
      </p:pic>
      <p:sp>
        <p:nvSpPr>
          <p:cNvPr id="6" name="Ovale 5">
            <a:extLst>
              <a:ext uri="{FF2B5EF4-FFF2-40B4-BE49-F238E27FC236}">
                <a16:creationId xmlns:a16="http://schemas.microsoft.com/office/drawing/2014/main" id="{F70B0B37-3DDE-64BF-97B5-DE9C0B096D09}"/>
              </a:ext>
            </a:extLst>
          </p:cNvPr>
          <p:cNvSpPr/>
          <p:nvPr/>
        </p:nvSpPr>
        <p:spPr>
          <a:xfrm>
            <a:off x="5735936" y="2602521"/>
            <a:ext cx="1096943" cy="417198"/>
          </a:xfrm>
          <a:prstGeom prst="ellipse">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7" name="CasellaDiTesto 6">
            <a:extLst>
              <a:ext uri="{FF2B5EF4-FFF2-40B4-BE49-F238E27FC236}">
                <a16:creationId xmlns:a16="http://schemas.microsoft.com/office/drawing/2014/main" id="{4F323E43-DF1F-1CF4-C78A-852FC51E0DE1}"/>
              </a:ext>
            </a:extLst>
          </p:cNvPr>
          <p:cNvSpPr txBox="1"/>
          <p:nvPr/>
        </p:nvSpPr>
        <p:spPr>
          <a:xfrm>
            <a:off x="7516169" y="800072"/>
            <a:ext cx="3245616" cy="369332"/>
          </a:xfrm>
          <a:prstGeom prst="rect">
            <a:avLst/>
          </a:prstGeom>
          <a:noFill/>
        </p:spPr>
        <p:txBody>
          <a:bodyPr wrap="square" rtlCol="0">
            <a:spAutoFit/>
          </a:bodyPr>
          <a:lstStyle/>
          <a:p>
            <a:r>
              <a:rPr lang="it-IT" b="1" dirty="0"/>
              <a:t>Schermata del/della docente</a:t>
            </a:r>
          </a:p>
        </p:txBody>
      </p:sp>
      <p:sp>
        <p:nvSpPr>
          <p:cNvPr id="8" name="CasellaDiTesto 7">
            <a:extLst>
              <a:ext uri="{FF2B5EF4-FFF2-40B4-BE49-F238E27FC236}">
                <a16:creationId xmlns:a16="http://schemas.microsoft.com/office/drawing/2014/main" id="{0235A8F3-1207-C149-9A61-00D6C208F5DD}"/>
              </a:ext>
            </a:extLst>
          </p:cNvPr>
          <p:cNvSpPr txBox="1"/>
          <p:nvPr/>
        </p:nvSpPr>
        <p:spPr>
          <a:xfrm>
            <a:off x="7516169" y="1241460"/>
            <a:ext cx="2773345" cy="1569660"/>
          </a:xfrm>
          <a:prstGeom prst="rect">
            <a:avLst/>
          </a:prstGeom>
          <a:noFill/>
        </p:spPr>
        <p:txBody>
          <a:bodyPr wrap="square" rtlCol="0">
            <a:spAutoFit/>
          </a:bodyPr>
          <a:lstStyle/>
          <a:p>
            <a:r>
              <a:rPr lang="it-IT" sz="1600" dirty="0">
                <a:latin typeface="Arial" panose="020B0604020202020204" pitchFamily="34" charset="0"/>
                <a:cs typeface="Arial" panose="020B0604020202020204" pitchFamily="34" charset="0"/>
              </a:rPr>
              <a:t>Il/la docente ha un pannello di controllo in basso che gli permette di procedere con le slide oltre a verificare eventuali ‘mani alzate’, la classifica, dare una pausa.</a:t>
            </a:r>
          </a:p>
        </p:txBody>
      </p:sp>
      <p:pic>
        <p:nvPicPr>
          <p:cNvPr id="12" name="Immagine 11">
            <a:extLst>
              <a:ext uri="{FF2B5EF4-FFF2-40B4-BE49-F238E27FC236}">
                <a16:creationId xmlns:a16="http://schemas.microsoft.com/office/drawing/2014/main" id="{E7F4B371-73A0-F423-F100-27ACB83294F7}"/>
              </a:ext>
            </a:extLst>
          </p:cNvPr>
          <p:cNvPicPr>
            <a:picLocks noChangeAspect="1"/>
          </p:cNvPicPr>
          <p:nvPr/>
        </p:nvPicPr>
        <p:blipFill rotWithShape="1">
          <a:blip r:embed="rId3"/>
          <a:srcRect t="13919" b="4987"/>
          <a:stretch/>
        </p:blipFill>
        <p:spPr>
          <a:xfrm>
            <a:off x="653143" y="3255666"/>
            <a:ext cx="5760075" cy="2627463"/>
          </a:xfrm>
          <a:prstGeom prst="rect">
            <a:avLst/>
          </a:prstGeom>
        </p:spPr>
      </p:pic>
      <p:sp>
        <p:nvSpPr>
          <p:cNvPr id="13" name="CasellaDiTesto 12">
            <a:extLst>
              <a:ext uri="{FF2B5EF4-FFF2-40B4-BE49-F238E27FC236}">
                <a16:creationId xmlns:a16="http://schemas.microsoft.com/office/drawing/2014/main" id="{C99428FE-71CC-EE47-6B28-3448C4F66959}"/>
              </a:ext>
            </a:extLst>
          </p:cNvPr>
          <p:cNvSpPr txBox="1"/>
          <p:nvPr/>
        </p:nvSpPr>
        <p:spPr>
          <a:xfrm>
            <a:off x="7516169" y="3244334"/>
            <a:ext cx="3014504" cy="369332"/>
          </a:xfrm>
          <a:prstGeom prst="rect">
            <a:avLst/>
          </a:prstGeom>
          <a:noFill/>
        </p:spPr>
        <p:txBody>
          <a:bodyPr wrap="square" rtlCol="0">
            <a:spAutoFit/>
          </a:bodyPr>
          <a:lstStyle/>
          <a:p>
            <a:r>
              <a:rPr lang="it-IT" b="1" dirty="0"/>
              <a:t>Schermata del/della docente</a:t>
            </a:r>
          </a:p>
        </p:txBody>
      </p:sp>
      <p:sp>
        <p:nvSpPr>
          <p:cNvPr id="14" name="CasellaDiTesto 13">
            <a:extLst>
              <a:ext uri="{FF2B5EF4-FFF2-40B4-BE49-F238E27FC236}">
                <a16:creationId xmlns:a16="http://schemas.microsoft.com/office/drawing/2014/main" id="{00FDB8C0-860A-4E60-C3EC-7786DD3CAA53}"/>
              </a:ext>
            </a:extLst>
          </p:cNvPr>
          <p:cNvSpPr txBox="1"/>
          <p:nvPr/>
        </p:nvSpPr>
        <p:spPr>
          <a:xfrm>
            <a:off x="7556364" y="3694932"/>
            <a:ext cx="2773345" cy="2062103"/>
          </a:xfrm>
          <a:prstGeom prst="rect">
            <a:avLst/>
          </a:prstGeom>
          <a:noFill/>
        </p:spPr>
        <p:txBody>
          <a:bodyPr wrap="square" rtlCol="0">
            <a:spAutoFit/>
          </a:bodyPr>
          <a:lstStyle/>
          <a:p>
            <a:r>
              <a:rPr lang="it-IT" sz="1600" dirty="0">
                <a:latin typeface="Arial" panose="020B0604020202020204" pitchFamily="34" charset="0"/>
                <a:cs typeface="Arial" panose="020B0604020202020204" pitchFamily="34" charset="0"/>
              </a:rPr>
              <a:t>Slide di riepilogo con la mappa concettuale e i concetti chiave.</a:t>
            </a:r>
          </a:p>
          <a:p>
            <a:r>
              <a:rPr lang="it-IT" sz="1600" dirty="0">
                <a:latin typeface="Arial" panose="020B0604020202020204" pitchFamily="34" charset="0"/>
                <a:cs typeface="Arial" panose="020B0604020202020204" pitchFamily="34" charset="0"/>
              </a:rPr>
              <a:t>Utile per i ragazzi prima che Il/la docente avvii il gioco.</a:t>
            </a:r>
          </a:p>
          <a:p>
            <a:endParaRPr lang="it-IT" sz="1600" dirty="0">
              <a:latin typeface="Arial" panose="020B0604020202020204" pitchFamily="34" charset="0"/>
              <a:cs typeface="Arial" panose="020B0604020202020204" pitchFamily="34" charset="0"/>
            </a:endParaRPr>
          </a:p>
          <a:p>
            <a:r>
              <a:rPr lang="it-IT" sz="1600" dirty="0">
                <a:latin typeface="Arial" panose="020B0604020202020204" pitchFamily="34" charset="0"/>
                <a:cs typeface="Arial" panose="020B0604020202020204" pitchFamily="34" charset="0"/>
              </a:rPr>
              <a:t>La stessa schermata apparirà anche ai ragazzi.</a:t>
            </a:r>
          </a:p>
        </p:txBody>
      </p:sp>
    </p:spTree>
    <p:extLst>
      <p:ext uri="{BB962C8B-B14F-4D97-AF65-F5344CB8AC3E}">
        <p14:creationId xmlns:p14="http://schemas.microsoft.com/office/powerpoint/2010/main" val="103730457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magine 6">
            <a:extLst>
              <a:ext uri="{FF2B5EF4-FFF2-40B4-BE49-F238E27FC236}">
                <a16:creationId xmlns:a16="http://schemas.microsoft.com/office/drawing/2014/main" id="{A699BF2A-33FD-11E4-312B-3B804A3BADA8}"/>
              </a:ext>
            </a:extLst>
          </p:cNvPr>
          <p:cNvPicPr>
            <a:picLocks noChangeAspect="1"/>
          </p:cNvPicPr>
          <p:nvPr/>
        </p:nvPicPr>
        <p:blipFill rotWithShape="1">
          <a:blip r:embed="rId2"/>
          <a:srcRect t="13187" b="5494"/>
          <a:stretch/>
        </p:blipFill>
        <p:spPr>
          <a:xfrm>
            <a:off x="401934" y="401934"/>
            <a:ext cx="6875849" cy="3145134"/>
          </a:xfrm>
          <a:prstGeom prst="rect">
            <a:avLst/>
          </a:prstGeom>
        </p:spPr>
      </p:pic>
      <p:sp>
        <p:nvSpPr>
          <p:cNvPr id="8" name="CasellaDiTesto 7">
            <a:extLst>
              <a:ext uri="{FF2B5EF4-FFF2-40B4-BE49-F238E27FC236}">
                <a16:creationId xmlns:a16="http://schemas.microsoft.com/office/drawing/2014/main" id="{CB4B50F8-0407-59E1-60C9-0E8243CD28CD}"/>
              </a:ext>
            </a:extLst>
          </p:cNvPr>
          <p:cNvSpPr txBox="1"/>
          <p:nvPr/>
        </p:nvSpPr>
        <p:spPr>
          <a:xfrm>
            <a:off x="8212852" y="997299"/>
            <a:ext cx="2981012" cy="830997"/>
          </a:xfrm>
          <a:prstGeom prst="rect">
            <a:avLst/>
          </a:prstGeom>
          <a:noFill/>
        </p:spPr>
        <p:txBody>
          <a:bodyPr wrap="square" rtlCol="0">
            <a:spAutoFit/>
          </a:bodyPr>
          <a:lstStyle/>
          <a:p>
            <a:r>
              <a:rPr lang="it-IT" sz="1600" b="1" dirty="0">
                <a:latin typeface="Arial" panose="020B0604020202020204" pitchFamily="34" charset="0"/>
                <a:cs typeface="Arial" panose="020B0604020202020204" pitchFamily="34" charset="0"/>
              </a:rPr>
              <a:t>Schermata dell’alunno/a </a:t>
            </a:r>
          </a:p>
          <a:p>
            <a:endParaRPr lang="it-IT" sz="1600" b="1" dirty="0">
              <a:latin typeface="Arial" panose="020B0604020202020204" pitchFamily="34" charset="0"/>
              <a:cs typeface="Arial" panose="020B0604020202020204" pitchFamily="34" charset="0"/>
            </a:endParaRPr>
          </a:p>
          <a:p>
            <a:r>
              <a:rPr lang="it-IT" sz="1600" dirty="0">
                <a:latin typeface="Arial" panose="020B0604020202020204" pitchFamily="34" charset="0"/>
                <a:cs typeface="Arial" panose="020B0604020202020204" pitchFamily="34" charset="0"/>
              </a:rPr>
              <a:t>Prima domanda</a:t>
            </a:r>
          </a:p>
        </p:txBody>
      </p:sp>
      <p:pic>
        <p:nvPicPr>
          <p:cNvPr id="10" name="Immagine 9">
            <a:extLst>
              <a:ext uri="{FF2B5EF4-FFF2-40B4-BE49-F238E27FC236}">
                <a16:creationId xmlns:a16="http://schemas.microsoft.com/office/drawing/2014/main" id="{D30C4CFF-8F36-4E55-7E29-66DFE6D3BA47}"/>
              </a:ext>
            </a:extLst>
          </p:cNvPr>
          <p:cNvPicPr>
            <a:picLocks noChangeAspect="1"/>
          </p:cNvPicPr>
          <p:nvPr/>
        </p:nvPicPr>
        <p:blipFill rotWithShape="1">
          <a:blip r:embed="rId3"/>
          <a:srcRect t="14542" b="5861"/>
          <a:stretch/>
        </p:blipFill>
        <p:spPr>
          <a:xfrm>
            <a:off x="432081" y="3697283"/>
            <a:ext cx="6795462" cy="3042557"/>
          </a:xfrm>
          <a:prstGeom prst="rect">
            <a:avLst/>
          </a:prstGeom>
        </p:spPr>
      </p:pic>
      <p:sp>
        <p:nvSpPr>
          <p:cNvPr id="11" name="CasellaDiTesto 10">
            <a:extLst>
              <a:ext uri="{FF2B5EF4-FFF2-40B4-BE49-F238E27FC236}">
                <a16:creationId xmlns:a16="http://schemas.microsoft.com/office/drawing/2014/main" id="{8BF00634-80B9-5C7F-651A-A3A71BFC4A4A}"/>
              </a:ext>
            </a:extLst>
          </p:cNvPr>
          <p:cNvSpPr txBox="1"/>
          <p:nvPr/>
        </p:nvSpPr>
        <p:spPr>
          <a:xfrm>
            <a:off x="7978392" y="3697283"/>
            <a:ext cx="3215471" cy="369332"/>
          </a:xfrm>
          <a:prstGeom prst="rect">
            <a:avLst/>
          </a:prstGeom>
          <a:noFill/>
        </p:spPr>
        <p:txBody>
          <a:bodyPr wrap="square" rtlCol="0">
            <a:spAutoFit/>
          </a:bodyPr>
          <a:lstStyle/>
          <a:p>
            <a:r>
              <a:rPr lang="it-IT" b="1" dirty="0"/>
              <a:t>Schermata del/della docente</a:t>
            </a:r>
          </a:p>
        </p:txBody>
      </p:sp>
      <p:sp>
        <p:nvSpPr>
          <p:cNvPr id="12" name="CasellaDiTesto 11">
            <a:extLst>
              <a:ext uri="{FF2B5EF4-FFF2-40B4-BE49-F238E27FC236}">
                <a16:creationId xmlns:a16="http://schemas.microsoft.com/office/drawing/2014/main" id="{24FA83F3-38B1-4081-ED8F-28567EFD4823}"/>
              </a:ext>
            </a:extLst>
          </p:cNvPr>
          <p:cNvSpPr txBox="1"/>
          <p:nvPr/>
        </p:nvSpPr>
        <p:spPr>
          <a:xfrm>
            <a:off x="8018588" y="4147881"/>
            <a:ext cx="2773345" cy="584775"/>
          </a:xfrm>
          <a:prstGeom prst="rect">
            <a:avLst/>
          </a:prstGeom>
          <a:noFill/>
        </p:spPr>
        <p:txBody>
          <a:bodyPr wrap="square" rtlCol="0">
            <a:spAutoFit/>
          </a:bodyPr>
          <a:lstStyle/>
          <a:p>
            <a:r>
              <a:rPr lang="it-IT" sz="1600" dirty="0">
                <a:latin typeface="Arial" panose="020B0604020202020204" pitchFamily="34" charset="0"/>
                <a:cs typeface="Arial" panose="020B0604020202020204" pitchFamily="34" charset="0"/>
              </a:rPr>
              <a:t>Slide che propone la prima domanda del quiz.</a:t>
            </a:r>
          </a:p>
        </p:txBody>
      </p:sp>
    </p:spTree>
    <p:extLst>
      <p:ext uri="{BB962C8B-B14F-4D97-AF65-F5344CB8AC3E}">
        <p14:creationId xmlns:p14="http://schemas.microsoft.com/office/powerpoint/2010/main" val="427322126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a:extLst>
              <a:ext uri="{FF2B5EF4-FFF2-40B4-BE49-F238E27FC236}">
                <a16:creationId xmlns:a16="http://schemas.microsoft.com/office/drawing/2014/main" id="{65D04186-D57C-C4DF-CE94-573B4A453039}"/>
              </a:ext>
            </a:extLst>
          </p:cNvPr>
          <p:cNvPicPr>
            <a:picLocks noChangeAspect="1"/>
          </p:cNvPicPr>
          <p:nvPr/>
        </p:nvPicPr>
        <p:blipFill rotWithShape="1">
          <a:blip r:embed="rId2"/>
          <a:srcRect t="14358" b="4616"/>
          <a:stretch/>
        </p:blipFill>
        <p:spPr>
          <a:xfrm>
            <a:off x="321547" y="-37680"/>
            <a:ext cx="6829063" cy="3112477"/>
          </a:xfrm>
          <a:prstGeom prst="rect">
            <a:avLst/>
          </a:prstGeom>
        </p:spPr>
      </p:pic>
      <p:sp>
        <p:nvSpPr>
          <p:cNvPr id="6" name="CasellaDiTesto 5">
            <a:extLst>
              <a:ext uri="{FF2B5EF4-FFF2-40B4-BE49-F238E27FC236}">
                <a16:creationId xmlns:a16="http://schemas.microsoft.com/office/drawing/2014/main" id="{1FC55D77-55B1-ED69-A191-4D256E4A94FE}"/>
              </a:ext>
            </a:extLst>
          </p:cNvPr>
          <p:cNvSpPr txBox="1"/>
          <p:nvPr/>
        </p:nvSpPr>
        <p:spPr>
          <a:xfrm>
            <a:off x="8212851" y="997299"/>
            <a:ext cx="3463333" cy="1077218"/>
          </a:xfrm>
          <a:prstGeom prst="rect">
            <a:avLst/>
          </a:prstGeom>
          <a:noFill/>
        </p:spPr>
        <p:txBody>
          <a:bodyPr wrap="square" rtlCol="0">
            <a:spAutoFit/>
          </a:bodyPr>
          <a:lstStyle/>
          <a:p>
            <a:r>
              <a:rPr lang="it-IT" sz="1600" b="1" dirty="0">
                <a:latin typeface="Arial" panose="020B0604020202020204" pitchFamily="34" charset="0"/>
                <a:cs typeface="Arial" panose="020B0604020202020204" pitchFamily="34" charset="0"/>
              </a:rPr>
              <a:t>Schermata dell’alunno/a </a:t>
            </a:r>
          </a:p>
          <a:p>
            <a:endParaRPr lang="it-IT" sz="1600" b="1" dirty="0">
              <a:latin typeface="Arial" panose="020B0604020202020204" pitchFamily="34" charset="0"/>
              <a:cs typeface="Arial" panose="020B0604020202020204" pitchFamily="34" charset="0"/>
            </a:endParaRPr>
          </a:p>
          <a:p>
            <a:r>
              <a:rPr lang="it-IT" sz="1600" dirty="0">
                <a:latin typeface="Arial" panose="020B0604020202020204" pitchFamily="34" charset="0"/>
                <a:cs typeface="Arial" panose="020B0604020202020204" pitchFamily="34" charset="0"/>
              </a:rPr>
              <a:t>Esito della risposta data alla prima domanda</a:t>
            </a:r>
          </a:p>
        </p:txBody>
      </p:sp>
      <p:pic>
        <p:nvPicPr>
          <p:cNvPr id="10" name="Immagine 9">
            <a:extLst>
              <a:ext uri="{FF2B5EF4-FFF2-40B4-BE49-F238E27FC236}">
                <a16:creationId xmlns:a16="http://schemas.microsoft.com/office/drawing/2014/main" id="{49FD63C0-73E1-1C82-A781-CE2F732D4C31}"/>
              </a:ext>
            </a:extLst>
          </p:cNvPr>
          <p:cNvPicPr>
            <a:picLocks noChangeAspect="1"/>
          </p:cNvPicPr>
          <p:nvPr/>
        </p:nvPicPr>
        <p:blipFill rotWithShape="1">
          <a:blip r:embed="rId3"/>
          <a:srcRect t="14542" b="5202"/>
          <a:stretch/>
        </p:blipFill>
        <p:spPr>
          <a:xfrm>
            <a:off x="321547" y="3489694"/>
            <a:ext cx="6829063" cy="3082929"/>
          </a:xfrm>
          <a:prstGeom prst="rect">
            <a:avLst/>
          </a:prstGeom>
        </p:spPr>
      </p:pic>
      <p:sp>
        <p:nvSpPr>
          <p:cNvPr id="11" name="CasellaDiTesto 10">
            <a:extLst>
              <a:ext uri="{FF2B5EF4-FFF2-40B4-BE49-F238E27FC236}">
                <a16:creationId xmlns:a16="http://schemas.microsoft.com/office/drawing/2014/main" id="{CD1C40AD-B7DD-71DE-964A-D2E711E55D02}"/>
              </a:ext>
            </a:extLst>
          </p:cNvPr>
          <p:cNvSpPr txBox="1"/>
          <p:nvPr/>
        </p:nvSpPr>
        <p:spPr>
          <a:xfrm>
            <a:off x="7978392" y="3697283"/>
            <a:ext cx="3064745" cy="369332"/>
          </a:xfrm>
          <a:prstGeom prst="rect">
            <a:avLst/>
          </a:prstGeom>
          <a:noFill/>
        </p:spPr>
        <p:txBody>
          <a:bodyPr wrap="square" rtlCol="0">
            <a:spAutoFit/>
          </a:bodyPr>
          <a:lstStyle/>
          <a:p>
            <a:r>
              <a:rPr lang="it-IT" b="1" dirty="0"/>
              <a:t>Schermata del/della docente</a:t>
            </a:r>
          </a:p>
        </p:txBody>
      </p:sp>
      <p:sp>
        <p:nvSpPr>
          <p:cNvPr id="12" name="CasellaDiTesto 11">
            <a:extLst>
              <a:ext uri="{FF2B5EF4-FFF2-40B4-BE49-F238E27FC236}">
                <a16:creationId xmlns:a16="http://schemas.microsoft.com/office/drawing/2014/main" id="{D491259D-3676-4775-7DD2-F4834967DEA7}"/>
              </a:ext>
            </a:extLst>
          </p:cNvPr>
          <p:cNvSpPr txBox="1"/>
          <p:nvPr/>
        </p:nvSpPr>
        <p:spPr>
          <a:xfrm>
            <a:off x="8018588" y="4147881"/>
            <a:ext cx="3851865" cy="1323439"/>
          </a:xfrm>
          <a:prstGeom prst="rect">
            <a:avLst/>
          </a:prstGeom>
          <a:noFill/>
        </p:spPr>
        <p:txBody>
          <a:bodyPr wrap="square" rtlCol="0">
            <a:spAutoFit/>
          </a:bodyPr>
          <a:lstStyle/>
          <a:p>
            <a:r>
              <a:rPr lang="it-IT" sz="1600" dirty="0">
                <a:latin typeface="Arial" panose="020B0604020202020204" pitchFamily="34" charset="0"/>
                <a:cs typeface="Arial" panose="020B0604020202020204" pitchFamily="34" charset="0"/>
              </a:rPr>
              <a:t>Esiti dopo che gli allievi hanno dato la risposta alla prima domanda del quiz.</a:t>
            </a:r>
          </a:p>
          <a:p>
            <a:endParaRPr lang="it-IT" sz="1600" dirty="0">
              <a:latin typeface="Arial" panose="020B0604020202020204" pitchFamily="34" charset="0"/>
              <a:cs typeface="Arial" panose="020B0604020202020204" pitchFamily="34" charset="0"/>
            </a:endParaRPr>
          </a:p>
          <a:p>
            <a:r>
              <a:rPr lang="it-IT" sz="1600" dirty="0">
                <a:latin typeface="Arial" panose="020B0604020202020204" pitchFamily="34" charset="0"/>
                <a:cs typeface="Arial" panose="020B0604020202020204" pitchFamily="34" charset="0"/>
              </a:rPr>
              <a:t>Il/la docente in tempo reale può avere il resoconto della situazione.  </a:t>
            </a:r>
          </a:p>
        </p:txBody>
      </p:sp>
    </p:spTree>
    <p:extLst>
      <p:ext uri="{BB962C8B-B14F-4D97-AF65-F5344CB8AC3E}">
        <p14:creationId xmlns:p14="http://schemas.microsoft.com/office/powerpoint/2010/main" val="140095208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a:extLst>
              <a:ext uri="{FF2B5EF4-FFF2-40B4-BE49-F238E27FC236}">
                <a16:creationId xmlns:a16="http://schemas.microsoft.com/office/drawing/2014/main" id="{F2AEAB45-D179-2ED2-5522-DA239BD3BAAB}"/>
              </a:ext>
            </a:extLst>
          </p:cNvPr>
          <p:cNvPicPr>
            <a:picLocks noChangeAspect="1"/>
          </p:cNvPicPr>
          <p:nvPr/>
        </p:nvPicPr>
        <p:blipFill rotWithShape="1">
          <a:blip r:embed="rId2"/>
          <a:srcRect t="14505" b="5324"/>
          <a:stretch/>
        </p:blipFill>
        <p:spPr>
          <a:xfrm>
            <a:off x="527538" y="397632"/>
            <a:ext cx="6260123" cy="2823057"/>
          </a:xfrm>
          <a:prstGeom prst="rect">
            <a:avLst/>
          </a:prstGeom>
        </p:spPr>
      </p:pic>
      <p:sp>
        <p:nvSpPr>
          <p:cNvPr id="6" name="Ovale 5">
            <a:extLst>
              <a:ext uri="{FF2B5EF4-FFF2-40B4-BE49-F238E27FC236}">
                <a16:creationId xmlns:a16="http://schemas.microsoft.com/office/drawing/2014/main" id="{85CAC859-C6D0-A787-524C-5A6D31F0DAFC}"/>
              </a:ext>
            </a:extLst>
          </p:cNvPr>
          <p:cNvSpPr/>
          <p:nvPr/>
        </p:nvSpPr>
        <p:spPr>
          <a:xfrm>
            <a:off x="5988818" y="1919236"/>
            <a:ext cx="798843" cy="660678"/>
          </a:xfrm>
          <a:prstGeom prst="ellipse">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7" name="Ovale 6">
            <a:extLst>
              <a:ext uri="{FF2B5EF4-FFF2-40B4-BE49-F238E27FC236}">
                <a16:creationId xmlns:a16="http://schemas.microsoft.com/office/drawing/2014/main" id="{EA5A0C91-12CA-9D16-4A52-02D154553491}"/>
              </a:ext>
            </a:extLst>
          </p:cNvPr>
          <p:cNvSpPr/>
          <p:nvPr/>
        </p:nvSpPr>
        <p:spPr>
          <a:xfrm>
            <a:off x="6219929" y="2773345"/>
            <a:ext cx="577780" cy="321548"/>
          </a:xfrm>
          <a:prstGeom prst="ellipse">
            <a:avLst/>
          </a:prstGeom>
          <a:noFill/>
          <a:ln w="5715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8" name="CasellaDiTesto 7">
            <a:extLst>
              <a:ext uri="{FF2B5EF4-FFF2-40B4-BE49-F238E27FC236}">
                <a16:creationId xmlns:a16="http://schemas.microsoft.com/office/drawing/2014/main" id="{EF0385EE-EC83-2611-8A34-1EB43ACF0D83}"/>
              </a:ext>
            </a:extLst>
          </p:cNvPr>
          <p:cNvSpPr txBox="1"/>
          <p:nvPr/>
        </p:nvSpPr>
        <p:spPr>
          <a:xfrm>
            <a:off x="7847763" y="582749"/>
            <a:ext cx="3094891" cy="369332"/>
          </a:xfrm>
          <a:prstGeom prst="rect">
            <a:avLst/>
          </a:prstGeom>
          <a:noFill/>
        </p:spPr>
        <p:txBody>
          <a:bodyPr wrap="square" rtlCol="0">
            <a:spAutoFit/>
          </a:bodyPr>
          <a:lstStyle/>
          <a:p>
            <a:r>
              <a:rPr lang="it-IT" b="1" dirty="0"/>
              <a:t>Schermata del/della docente</a:t>
            </a:r>
          </a:p>
        </p:txBody>
      </p:sp>
      <p:sp>
        <p:nvSpPr>
          <p:cNvPr id="9" name="CasellaDiTesto 8">
            <a:extLst>
              <a:ext uri="{FF2B5EF4-FFF2-40B4-BE49-F238E27FC236}">
                <a16:creationId xmlns:a16="http://schemas.microsoft.com/office/drawing/2014/main" id="{62A7825B-D828-F22F-B54C-5851D4ED5F72}"/>
              </a:ext>
            </a:extLst>
          </p:cNvPr>
          <p:cNvSpPr txBox="1"/>
          <p:nvPr/>
        </p:nvSpPr>
        <p:spPr>
          <a:xfrm>
            <a:off x="7887959" y="1033347"/>
            <a:ext cx="3851865" cy="1815882"/>
          </a:xfrm>
          <a:prstGeom prst="rect">
            <a:avLst/>
          </a:prstGeom>
          <a:noFill/>
        </p:spPr>
        <p:txBody>
          <a:bodyPr wrap="square" rtlCol="0">
            <a:spAutoFit/>
          </a:bodyPr>
          <a:lstStyle/>
          <a:p>
            <a:r>
              <a:rPr lang="it-IT" sz="1600" dirty="0">
                <a:latin typeface="Arial" panose="020B0604020202020204" pitchFamily="34" charset="0"/>
                <a:cs typeface="Arial" panose="020B0604020202020204" pitchFamily="34" charset="0"/>
              </a:rPr>
              <a:t>Seconda domanda del quiz.</a:t>
            </a:r>
          </a:p>
          <a:p>
            <a:endParaRPr lang="it-IT" sz="1600" dirty="0">
              <a:latin typeface="Arial" panose="020B0604020202020204" pitchFamily="34" charset="0"/>
              <a:cs typeface="Arial" panose="020B0604020202020204" pitchFamily="34" charset="0"/>
            </a:endParaRPr>
          </a:p>
          <a:p>
            <a:r>
              <a:rPr lang="it-IT" sz="1600" dirty="0">
                <a:latin typeface="Arial" panose="020B0604020202020204" pitchFamily="34" charset="0"/>
                <a:cs typeface="Arial" panose="020B0604020202020204" pitchFamily="34" charset="0"/>
              </a:rPr>
              <a:t>Il/la docente tra le impostazioni dispone di un timer (cerchio rosso) per concedere un certo margine di tempo per la risposta e piò anche stoppare il timer prima del previsto (cerchio verde).  </a:t>
            </a:r>
          </a:p>
        </p:txBody>
      </p:sp>
      <p:pic>
        <p:nvPicPr>
          <p:cNvPr id="11" name="Immagine 10">
            <a:extLst>
              <a:ext uri="{FF2B5EF4-FFF2-40B4-BE49-F238E27FC236}">
                <a16:creationId xmlns:a16="http://schemas.microsoft.com/office/drawing/2014/main" id="{CA911792-472E-D43F-3BD7-D0EDD5F44887}"/>
              </a:ext>
            </a:extLst>
          </p:cNvPr>
          <p:cNvPicPr>
            <a:picLocks noChangeAspect="1"/>
          </p:cNvPicPr>
          <p:nvPr/>
        </p:nvPicPr>
        <p:blipFill rotWithShape="1">
          <a:blip r:embed="rId3"/>
          <a:srcRect t="15067" b="5201"/>
          <a:stretch/>
        </p:blipFill>
        <p:spPr>
          <a:xfrm>
            <a:off x="527538" y="3743758"/>
            <a:ext cx="6260123" cy="2807575"/>
          </a:xfrm>
          <a:prstGeom prst="rect">
            <a:avLst/>
          </a:prstGeom>
        </p:spPr>
      </p:pic>
      <p:sp>
        <p:nvSpPr>
          <p:cNvPr id="12" name="CasellaDiTesto 11">
            <a:extLst>
              <a:ext uri="{FF2B5EF4-FFF2-40B4-BE49-F238E27FC236}">
                <a16:creationId xmlns:a16="http://schemas.microsoft.com/office/drawing/2014/main" id="{A721BB58-9E0F-5939-3826-89C87B00B253}"/>
              </a:ext>
            </a:extLst>
          </p:cNvPr>
          <p:cNvSpPr txBox="1"/>
          <p:nvPr/>
        </p:nvSpPr>
        <p:spPr>
          <a:xfrm>
            <a:off x="7887959" y="3743758"/>
            <a:ext cx="3463333" cy="1077218"/>
          </a:xfrm>
          <a:prstGeom prst="rect">
            <a:avLst/>
          </a:prstGeom>
          <a:noFill/>
        </p:spPr>
        <p:txBody>
          <a:bodyPr wrap="square" rtlCol="0">
            <a:spAutoFit/>
          </a:bodyPr>
          <a:lstStyle/>
          <a:p>
            <a:r>
              <a:rPr lang="it-IT" sz="1600" b="1" dirty="0">
                <a:latin typeface="Arial" panose="020B0604020202020204" pitchFamily="34" charset="0"/>
                <a:cs typeface="Arial" panose="020B0604020202020204" pitchFamily="34" charset="0"/>
              </a:rPr>
              <a:t>Schermata dell’alunna/o </a:t>
            </a:r>
          </a:p>
          <a:p>
            <a:endParaRPr lang="it-IT" sz="1600" b="1" dirty="0">
              <a:latin typeface="Arial" panose="020B0604020202020204" pitchFamily="34" charset="0"/>
              <a:cs typeface="Arial" panose="020B0604020202020204" pitchFamily="34" charset="0"/>
            </a:endParaRPr>
          </a:p>
          <a:p>
            <a:r>
              <a:rPr lang="it-IT" sz="1600" dirty="0">
                <a:latin typeface="Arial" panose="020B0604020202020204" pitchFamily="34" charset="0"/>
                <a:cs typeface="Arial" panose="020B0604020202020204" pitchFamily="34" charset="0"/>
              </a:rPr>
              <a:t>Esito della risposta data alla seconda domanda</a:t>
            </a:r>
          </a:p>
        </p:txBody>
      </p:sp>
    </p:spTree>
    <p:extLst>
      <p:ext uri="{BB962C8B-B14F-4D97-AF65-F5344CB8AC3E}">
        <p14:creationId xmlns:p14="http://schemas.microsoft.com/office/powerpoint/2010/main" val="33590255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asellaDiTesto 5">
            <a:extLst>
              <a:ext uri="{FF2B5EF4-FFF2-40B4-BE49-F238E27FC236}">
                <a16:creationId xmlns:a16="http://schemas.microsoft.com/office/drawing/2014/main" id="{2B2D77BC-891A-003C-A2C9-9B8EBA33BC57}"/>
              </a:ext>
            </a:extLst>
          </p:cNvPr>
          <p:cNvSpPr txBox="1"/>
          <p:nvPr/>
        </p:nvSpPr>
        <p:spPr>
          <a:xfrm>
            <a:off x="622997" y="300748"/>
            <a:ext cx="1627833" cy="338554"/>
          </a:xfrm>
          <a:prstGeom prst="rect">
            <a:avLst/>
          </a:prstGeom>
          <a:noFill/>
        </p:spPr>
        <p:txBody>
          <a:bodyPr wrap="square" rtlCol="0">
            <a:spAutoFit/>
          </a:bodyPr>
          <a:lstStyle/>
          <a:p>
            <a:r>
              <a:rPr lang="it-IT" sz="1600" b="1" dirty="0">
                <a:solidFill>
                  <a:srgbClr val="1482AC"/>
                </a:solidFill>
                <a:latin typeface="Arial" panose="020B0604020202020204" pitchFamily="34" charset="0"/>
                <a:cs typeface="Arial" panose="020B0604020202020204" pitchFamily="34" charset="0"/>
              </a:rPr>
              <a:t>PREREQUISITI</a:t>
            </a:r>
            <a:endParaRPr lang="it-IT" sz="1600" dirty="0"/>
          </a:p>
        </p:txBody>
      </p:sp>
      <p:cxnSp>
        <p:nvCxnSpPr>
          <p:cNvPr id="7" name="Connettore diritto 6">
            <a:extLst>
              <a:ext uri="{FF2B5EF4-FFF2-40B4-BE49-F238E27FC236}">
                <a16:creationId xmlns:a16="http://schemas.microsoft.com/office/drawing/2014/main" id="{7748D498-25E2-310C-49EF-A2CB279EC297}"/>
              </a:ext>
            </a:extLst>
          </p:cNvPr>
          <p:cNvCxnSpPr/>
          <p:nvPr/>
        </p:nvCxnSpPr>
        <p:spPr>
          <a:xfrm>
            <a:off x="543992" y="639302"/>
            <a:ext cx="11059886" cy="0"/>
          </a:xfrm>
          <a:prstGeom prst="line">
            <a:avLst/>
          </a:prstGeom>
          <a:ln>
            <a:solidFill>
              <a:srgbClr val="1482AC"/>
            </a:solidFill>
          </a:ln>
        </p:spPr>
        <p:style>
          <a:lnRef idx="1">
            <a:schemeClr val="accent1"/>
          </a:lnRef>
          <a:fillRef idx="0">
            <a:schemeClr val="accent1"/>
          </a:fillRef>
          <a:effectRef idx="0">
            <a:schemeClr val="accent1"/>
          </a:effectRef>
          <a:fontRef idx="minor">
            <a:schemeClr val="tx1"/>
          </a:fontRef>
        </p:style>
      </p:cxnSp>
      <p:pic>
        <p:nvPicPr>
          <p:cNvPr id="4" name="Immagine 3">
            <a:extLst>
              <a:ext uri="{FF2B5EF4-FFF2-40B4-BE49-F238E27FC236}">
                <a16:creationId xmlns:a16="http://schemas.microsoft.com/office/drawing/2014/main" id="{15CE6620-7A1B-28D5-EEA4-210EEEA0BE63}"/>
              </a:ext>
            </a:extLst>
          </p:cNvPr>
          <p:cNvPicPr>
            <a:picLocks noChangeAspect="1"/>
          </p:cNvPicPr>
          <p:nvPr/>
        </p:nvPicPr>
        <p:blipFill>
          <a:blip r:embed="rId2"/>
          <a:stretch>
            <a:fillRect/>
          </a:stretch>
        </p:blipFill>
        <p:spPr>
          <a:xfrm>
            <a:off x="8526080" y="86511"/>
            <a:ext cx="3565905" cy="3028477"/>
          </a:xfrm>
          <a:prstGeom prst="rect">
            <a:avLst/>
          </a:prstGeom>
        </p:spPr>
      </p:pic>
      <p:cxnSp>
        <p:nvCxnSpPr>
          <p:cNvPr id="8" name="Connettore diritto 7">
            <a:extLst>
              <a:ext uri="{FF2B5EF4-FFF2-40B4-BE49-F238E27FC236}">
                <a16:creationId xmlns:a16="http://schemas.microsoft.com/office/drawing/2014/main" id="{D3C4774C-282F-3D9D-5F55-2B6614D010FE}"/>
              </a:ext>
            </a:extLst>
          </p:cNvPr>
          <p:cNvCxnSpPr/>
          <p:nvPr/>
        </p:nvCxnSpPr>
        <p:spPr>
          <a:xfrm>
            <a:off x="622997" y="6207763"/>
            <a:ext cx="11059886" cy="0"/>
          </a:xfrm>
          <a:prstGeom prst="line">
            <a:avLst/>
          </a:prstGeom>
          <a:ln>
            <a:solidFill>
              <a:srgbClr val="1482AC"/>
            </a:solidFill>
          </a:ln>
        </p:spPr>
        <p:style>
          <a:lnRef idx="1">
            <a:schemeClr val="accent1"/>
          </a:lnRef>
          <a:fillRef idx="0">
            <a:schemeClr val="accent1"/>
          </a:fillRef>
          <a:effectRef idx="0">
            <a:schemeClr val="accent1"/>
          </a:effectRef>
          <a:fontRef idx="minor">
            <a:schemeClr val="tx1"/>
          </a:fontRef>
        </p:style>
      </p:cxnSp>
      <p:pic>
        <p:nvPicPr>
          <p:cNvPr id="5" name="Immagine 4">
            <a:extLst>
              <a:ext uri="{FF2B5EF4-FFF2-40B4-BE49-F238E27FC236}">
                <a16:creationId xmlns:a16="http://schemas.microsoft.com/office/drawing/2014/main" id="{AA509458-3723-6723-E03A-E5B395A804F3}"/>
              </a:ext>
            </a:extLst>
          </p:cNvPr>
          <p:cNvPicPr>
            <a:picLocks noChangeAspect="1"/>
          </p:cNvPicPr>
          <p:nvPr/>
        </p:nvPicPr>
        <p:blipFill rotWithShape="1">
          <a:blip r:embed="rId3"/>
          <a:srcRect l="7982" t="5472" b="10304"/>
          <a:stretch/>
        </p:blipFill>
        <p:spPr>
          <a:xfrm>
            <a:off x="100484" y="3798148"/>
            <a:ext cx="3627454" cy="2969415"/>
          </a:xfrm>
          <a:prstGeom prst="rect">
            <a:avLst/>
          </a:prstGeom>
        </p:spPr>
      </p:pic>
      <p:sp>
        <p:nvSpPr>
          <p:cNvPr id="3" name="Segnaposto contenuto 2">
            <a:extLst>
              <a:ext uri="{FF2B5EF4-FFF2-40B4-BE49-F238E27FC236}">
                <a16:creationId xmlns:a16="http://schemas.microsoft.com/office/drawing/2014/main" id="{53FBB76B-04F4-8A23-4107-1A73CCF22BD3}"/>
              </a:ext>
            </a:extLst>
          </p:cNvPr>
          <p:cNvSpPr>
            <a:spLocks noGrp="1"/>
          </p:cNvSpPr>
          <p:nvPr>
            <p:ph idx="1"/>
          </p:nvPr>
        </p:nvSpPr>
        <p:spPr>
          <a:xfrm>
            <a:off x="1187087" y="1600748"/>
            <a:ext cx="8169311" cy="3202363"/>
          </a:xfrm>
        </p:spPr>
        <p:txBody>
          <a:bodyPr>
            <a:noAutofit/>
          </a:bodyPr>
          <a:lstStyle/>
          <a:p>
            <a:pPr marL="0" indent="0">
              <a:lnSpc>
                <a:spcPct val="150000"/>
              </a:lnSpc>
              <a:buNone/>
            </a:pPr>
            <a:r>
              <a:rPr lang="it-IT" sz="1400" dirty="0">
                <a:latin typeface="Arial" panose="020B0604020202020204" pitchFamily="34" charset="0"/>
                <a:cs typeface="Arial" panose="020B0604020202020204" pitchFamily="34" charset="0"/>
              </a:rPr>
              <a:t>Lo studente:</a:t>
            </a:r>
          </a:p>
          <a:p>
            <a:pPr>
              <a:lnSpc>
                <a:spcPct val="150000"/>
              </a:lnSpc>
            </a:pPr>
            <a:r>
              <a:rPr lang="it-IT" sz="1400" dirty="0">
                <a:latin typeface="Arial" panose="020B0604020202020204" pitchFamily="34" charset="0"/>
                <a:cs typeface="Arial" panose="020B0604020202020204" pitchFamily="34" charset="0"/>
              </a:rPr>
              <a:t>conosce già le principali istruzioni del linguaggio C</a:t>
            </a:r>
          </a:p>
          <a:p>
            <a:pPr>
              <a:lnSpc>
                <a:spcPct val="150000"/>
              </a:lnSpc>
            </a:pPr>
            <a:r>
              <a:rPr lang="it-IT" sz="1400" dirty="0">
                <a:latin typeface="Arial" panose="020B0604020202020204" pitchFamily="34" charset="0"/>
                <a:cs typeface="Arial" panose="020B0604020202020204" pitchFamily="34" charset="0"/>
              </a:rPr>
              <a:t>sa già creare e gestire un vettore in linguaggio C, ne conosce il tipo di accesso</a:t>
            </a:r>
          </a:p>
          <a:p>
            <a:pPr>
              <a:lnSpc>
                <a:spcPct val="150000"/>
              </a:lnSpc>
            </a:pPr>
            <a:r>
              <a:rPr lang="it-IT" sz="1400" dirty="0">
                <a:latin typeface="Arial" panose="020B0604020202020204" pitchFamily="34" charset="0"/>
                <a:cs typeface="Arial" panose="020B0604020202020204" pitchFamily="34" charset="0"/>
              </a:rPr>
              <a:t>sa già ideare e progettare un algoritmo che faccia uso delle chiamate a funzioni, esprimerlo tramite pseudocodice e implementarlo in linguaggio C</a:t>
            </a:r>
          </a:p>
          <a:p>
            <a:pPr>
              <a:lnSpc>
                <a:spcPct val="150000"/>
              </a:lnSpc>
            </a:pPr>
            <a:r>
              <a:rPr lang="it-IT" sz="1400" dirty="0">
                <a:latin typeface="Arial" panose="020B0604020202020204" pitchFamily="34" charset="0"/>
                <a:cs typeface="Arial" panose="020B0604020202020204" pitchFamily="34" charset="0"/>
              </a:rPr>
              <a:t>sa progettare algoritmi che fanno uso di una Logica iterativa o di una Logica ricorsiva, esprimerli tramite pseudocodice e implementarli in linguaggio C</a:t>
            </a:r>
          </a:p>
        </p:txBody>
      </p:sp>
    </p:spTree>
    <p:extLst>
      <p:ext uri="{BB962C8B-B14F-4D97-AF65-F5344CB8AC3E}">
        <p14:creationId xmlns:p14="http://schemas.microsoft.com/office/powerpoint/2010/main" val="163482801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a:extLst>
              <a:ext uri="{FF2B5EF4-FFF2-40B4-BE49-F238E27FC236}">
                <a16:creationId xmlns:a16="http://schemas.microsoft.com/office/drawing/2014/main" id="{E4F0CF0C-9F5D-C7BA-9769-DC76152233A3}"/>
              </a:ext>
            </a:extLst>
          </p:cNvPr>
          <p:cNvPicPr>
            <a:picLocks noChangeAspect="1"/>
          </p:cNvPicPr>
          <p:nvPr/>
        </p:nvPicPr>
        <p:blipFill rotWithShape="1">
          <a:blip r:embed="rId2"/>
          <a:srcRect t="14359" r="1248" b="4469"/>
          <a:stretch/>
        </p:blipFill>
        <p:spPr>
          <a:xfrm>
            <a:off x="371787" y="404445"/>
            <a:ext cx="8852599" cy="4093137"/>
          </a:xfrm>
          <a:prstGeom prst="rect">
            <a:avLst/>
          </a:prstGeom>
        </p:spPr>
      </p:pic>
      <p:sp>
        <p:nvSpPr>
          <p:cNvPr id="6" name="CasellaDiTesto 5">
            <a:extLst>
              <a:ext uri="{FF2B5EF4-FFF2-40B4-BE49-F238E27FC236}">
                <a16:creationId xmlns:a16="http://schemas.microsoft.com/office/drawing/2014/main" id="{9486E3F7-AE0D-FE17-4D6E-1EF4B1FB3327}"/>
              </a:ext>
            </a:extLst>
          </p:cNvPr>
          <p:cNvSpPr txBox="1"/>
          <p:nvPr/>
        </p:nvSpPr>
        <p:spPr>
          <a:xfrm>
            <a:off x="211020" y="4662380"/>
            <a:ext cx="2964266" cy="369332"/>
          </a:xfrm>
          <a:prstGeom prst="rect">
            <a:avLst/>
          </a:prstGeom>
          <a:noFill/>
        </p:spPr>
        <p:txBody>
          <a:bodyPr wrap="square" rtlCol="0">
            <a:spAutoFit/>
          </a:bodyPr>
          <a:lstStyle/>
          <a:p>
            <a:r>
              <a:rPr lang="it-IT" b="1" dirty="0"/>
              <a:t>Schermata del/della docente</a:t>
            </a:r>
          </a:p>
        </p:txBody>
      </p:sp>
      <p:sp>
        <p:nvSpPr>
          <p:cNvPr id="7" name="CasellaDiTesto 6">
            <a:extLst>
              <a:ext uri="{FF2B5EF4-FFF2-40B4-BE49-F238E27FC236}">
                <a16:creationId xmlns:a16="http://schemas.microsoft.com/office/drawing/2014/main" id="{ADD680A0-E165-8474-840D-3DF70186DAFD}"/>
              </a:ext>
            </a:extLst>
          </p:cNvPr>
          <p:cNvSpPr txBox="1"/>
          <p:nvPr/>
        </p:nvSpPr>
        <p:spPr>
          <a:xfrm>
            <a:off x="3175286" y="4741189"/>
            <a:ext cx="4109769" cy="1815882"/>
          </a:xfrm>
          <a:prstGeom prst="rect">
            <a:avLst/>
          </a:prstGeom>
          <a:noFill/>
        </p:spPr>
        <p:txBody>
          <a:bodyPr wrap="square" rtlCol="0">
            <a:spAutoFit/>
          </a:bodyPr>
          <a:lstStyle/>
          <a:p>
            <a:r>
              <a:rPr lang="it-IT" sz="1600" dirty="0">
                <a:latin typeface="Arial" panose="020B0604020202020204" pitchFamily="34" charset="0"/>
                <a:cs typeface="Arial" panose="020B0604020202020204" pitchFamily="34" charset="0"/>
              </a:rPr>
              <a:t>Seconda domanda del quiz.</a:t>
            </a:r>
          </a:p>
          <a:p>
            <a:endParaRPr lang="it-IT" sz="1600" dirty="0">
              <a:latin typeface="Arial" panose="020B0604020202020204" pitchFamily="34" charset="0"/>
              <a:cs typeface="Arial" panose="020B0604020202020204" pitchFamily="34" charset="0"/>
            </a:endParaRPr>
          </a:p>
          <a:p>
            <a:r>
              <a:rPr lang="it-IT" sz="1600" dirty="0">
                <a:latin typeface="Arial" panose="020B0604020202020204" pitchFamily="34" charset="0"/>
                <a:cs typeface="Arial" panose="020B0604020202020204" pitchFamily="34" charset="0"/>
              </a:rPr>
              <a:t>Il/la docente rilevati gli errori può metter in paura e fornire spiegazioni, chiarimenti, sospendere il ‘gioco’ fino a un massimo di 15 giorni. </a:t>
            </a:r>
          </a:p>
          <a:p>
            <a:r>
              <a:rPr lang="it-IT" sz="1600" dirty="0">
                <a:latin typeface="Arial" panose="020B0604020202020204" pitchFamily="34" charset="0"/>
                <a:cs typeface="Arial" panose="020B0604020202020204" pitchFamily="34" charset="0"/>
              </a:rPr>
              <a:t>Cliccando su Annulla riparte il quiz</a:t>
            </a:r>
          </a:p>
        </p:txBody>
      </p:sp>
    </p:spTree>
    <p:extLst>
      <p:ext uri="{BB962C8B-B14F-4D97-AF65-F5344CB8AC3E}">
        <p14:creationId xmlns:p14="http://schemas.microsoft.com/office/powerpoint/2010/main" val="425324875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a:extLst>
              <a:ext uri="{FF2B5EF4-FFF2-40B4-BE49-F238E27FC236}">
                <a16:creationId xmlns:a16="http://schemas.microsoft.com/office/drawing/2014/main" id="{3090B0C6-B642-2EA5-7378-207DC3087D7B}"/>
              </a:ext>
            </a:extLst>
          </p:cNvPr>
          <p:cNvPicPr>
            <a:picLocks noChangeAspect="1"/>
          </p:cNvPicPr>
          <p:nvPr/>
        </p:nvPicPr>
        <p:blipFill rotWithShape="1">
          <a:blip r:embed="rId2"/>
          <a:srcRect t="14066" b="4469"/>
          <a:stretch/>
        </p:blipFill>
        <p:spPr>
          <a:xfrm>
            <a:off x="153497" y="271306"/>
            <a:ext cx="9757985" cy="4471516"/>
          </a:xfrm>
          <a:prstGeom prst="rect">
            <a:avLst/>
          </a:prstGeom>
        </p:spPr>
      </p:pic>
      <p:sp>
        <p:nvSpPr>
          <p:cNvPr id="8" name="CasellaDiTesto 7">
            <a:extLst>
              <a:ext uri="{FF2B5EF4-FFF2-40B4-BE49-F238E27FC236}">
                <a16:creationId xmlns:a16="http://schemas.microsoft.com/office/drawing/2014/main" id="{5265655F-F062-3D3C-927D-456778F1425D}"/>
              </a:ext>
            </a:extLst>
          </p:cNvPr>
          <p:cNvSpPr txBox="1"/>
          <p:nvPr/>
        </p:nvSpPr>
        <p:spPr>
          <a:xfrm>
            <a:off x="663193" y="5177880"/>
            <a:ext cx="9083707" cy="830997"/>
          </a:xfrm>
          <a:prstGeom prst="rect">
            <a:avLst/>
          </a:prstGeom>
          <a:noFill/>
        </p:spPr>
        <p:txBody>
          <a:bodyPr wrap="square" rtlCol="0">
            <a:spAutoFit/>
          </a:bodyPr>
          <a:lstStyle/>
          <a:p>
            <a:r>
              <a:rPr lang="it-IT" sz="1600" b="1" dirty="0">
                <a:latin typeface="Arial" panose="020B0604020202020204" pitchFamily="34" charset="0"/>
                <a:cs typeface="Arial" panose="020B0604020202020204" pitchFamily="34" charset="0"/>
              </a:rPr>
              <a:t>Schermata dell’alunna/o </a:t>
            </a:r>
          </a:p>
          <a:p>
            <a:endParaRPr lang="it-IT" sz="1600" b="1" dirty="0">
              <a:latin typeface="Arial" panose="020B0604020202020204" pitchFamily="34" charset="0"/>
              <a:cs typeface="Arial" panose="020B0604020202020204" pitchFamily="34" charset="0"/>
            </a:endParaRPr>
          </a:p>
          <a:p>
            <a:r>
              <a:rPr lang="it-IT" sz="1600" dirty="0">
                <a:latin typeface="Arial" panose="020B0604020202020204" pitchFamily="34" charset="0"/>
                <a:cs typeface="Arial" panose="020B0604020202020204" pitchFamily="34" charset="0"/>
              </a:rPr>
              <a:t>Schermata nel caso l’alunno/a non risponde alla domanda entro il tempo stabilito dalla/dal docente</a:t>
            </a:r>
          </a:p>
        </p:txBody>
      </p:sp>
    </p:spTree>
    <p:extLst>
      <p:ext uri="{BB962C8B-B14F-4D97-AF65-F5344CB8AC3E}">
        <p14:creationId xmlns:p14="http://schemas.microsoft.com/office/powerpoint/2010/main" val="10846321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magine 2">
            <a:extLst>
              <a:ext uri="{FF2B5EF4-FFF2-40B4-BE49-F238E27FC236}">
                <a16:creationId xmlns:a16="http://schemas.microsoft.com/office/drawing/2014/main" id="{6DDBC338-DE85-7AF2-0184-8E2BC61DED23}"/>
              </a:ext>
            </a:extLst>
          </p:cNvPr>
          <p:cNvPicPr>
            <a:picLocks noChangeAspect="1"/>
          </p:cNvPicPr>
          <p:nvPr/>
        </p:nvPicPr>
        <p:blipFill rotWithShape="1">
          <a:blip r:embed="rId2"/>
          <a:srcRect t="14652" b="5201"/>
          <a:stretch/>
        </p:blipFill>
        <p:spPr>
          <a:xfrm>
            <a:off x="241161" y="156086"/>
            <a:ext cx="4735632" cy="2134938"/>
          </a:xfrm>
          <a:prstGeom prst="rect">
            <a:avLst/>
          </a:prstGeom>
        </p:spPr>
      </p:pic>
      <p:sp>
        <p:nvSpPr>
          <p:cNvPr id="4" name="CasellaDiTesto 3">
            <a:extLst>
              <a:ext uri="{FF2B5EF4-FFF2-40B4-BE49-F238E27FC236}">
                <a16:creationId xmlns:a16="http://schemas.microsoft.com/office/drawing/2014/main" id="{BDA04E96-78B2-D84A-ECF7-39A91DCA20FE}"/>
              </a:ext>
            </a:extLst>
          </p:cNvPr>
          <p:cNvSpPr txBox="1"/>
          <p:nvPr/>
        </p:nvSpPr>
        <p:spPr>
          <a:xfrm>
            <a:off x="5426114" y="299478"/>
            <a:ext cx="3034598" cy="369332"/>
          </a:xfrm>
          <a:prstGeom prst="rect">
            <a:avLst/>
          </a:prstGeom>
          <a:noFill/>
        </p:spPr>
        <p:txBody>
          <a:bodyPr wrap="square" rtlCol="0">
            <a:spAutoFit/>
          </a:bodyPr>
          <a:lstStyle/>
          <a:p>
            <a:r>
              <a:rPr lang="it-IT" b="1" dirty="0"/>
              <a:t>Schermata della/del docente</a:t>
            </a:r>
          </a:p>
        </p:txBody>
      </p:sp>
      <p:sp>
        <p:nvSpPr>
          <p:cNvPr id="5" name="CasellaDiTesto 4">
            <a:extLst>
              <a:ext uri="{FF2B5EF4-FFF2-40B4-BE49-F238E27FC236}">
                <a16:creationId xmlns:a16="http://schemas.microsoft.com/office/drawing/2014/main" id="{8CF2FA88-8F6E-8B95-E7F7-DD15CAEE3493}"/>
              </a:ext>
            </a:extLst>
          </p:cNvPr>
          <p:cNvSpPr txBox="1"/>
          <p:nvPr/>
        </p:nvSpPr>
        <p:spPr>
          <a:xfrm>
            <a:off x="5436165" y="750076"/>
            <a:ext cx="3851865" cy="584775"/>
          </a:xfrm>
          <a:prstGeom prst="rect">
            <a:avLst/>
          </a:prstGeom>
          <a:noFill/>
        </p:spPr>
        <p:txBody>
          <a:bodyPr wrap="square" rtlCol="0">
            <a:spAutoFit/>
          </a:bodyPr>
          <a:lstStyle/>
          <a:p>
            <a:r>
              <a:rPr lang="it-IT" sz="1600" dirty="0">
                <a:latin typeface="Arial" panose="020B0604020202020204" pitchFamily="34" charset="0"/>
                <a:cs typeface="Arial" panose="020B0604020202020204" pitchFamily="34" charset="0"/>
              </a:rPr>
              <a:t>Ultimata l’attività Il/la docente conclude la lezione. </a:t>
            </a:r>
          </a:p>
        </p:txBody>
      </p:sp>
      <p:sp>
        <p:nvSpPr>
          <p:cNvPr id="6" name="Rettangolo con angoli arrotondati 5">
            <a:extLst>
              <a:ext uri="{FF2B5EF4-FFF2-40B4-BE49-F238E27FC236}">
                <a16:creationId xmlns:a16="http://schemas.microsoft.com/office/drawing/2014/main" id="{C703A5E4-662B-3C08-56CC-A3621689A950}"/>
              </a:ext>
            </a:extLst>
          </p:cNvPr>
          <p:cNvSpPr/>
          <p:nvPr/>
        </p:nvSpPr>
        <p:spPr>
          <a:xfrm>
            <a:off x="2017341" y="1576384"/>
            <a:ext cx="1183271" cy="532563"/>
          </a:xfrm>
          <a:prstGeom prst="round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8" name="Immagine 7">
            <a:extLst>
              <a:ext uri="{FF2B5EF4-FFF2-40B4-BE49-F238E27FC236}">
                <a16:creationId xmlns:a16="http://schemas.microsoft.com/office/drawing/2014/main" id="{D5313EB4-7A11-CE8A-1319-3A71475C6DEB}"/>
              </a:ext>
            </a:extLst>
          </p:cNvPr>
          <p:cNvPicPr>
            <a:picLocks noChangeAspect="1"/>
          </p:cNvPicPr>
          <p:nvPr/>
        </p:nvPicPr>
        <p:blipFill rotWithShape="1">
          <a:blip r:embed="rId3"/>
          <a:srcRect t="13882" b="4615"/>
          <a:stretch/>
        </p:blipFill>
        <p:spPr>
          <a:xfrm>
            <a:off x="241161" y="2620634"/>
            <a:ext cx="5697415" cy="2611967"/>
          </a:xfrm>
          <a:prstGeom prst="rect">
            <a:avLst/>
          </a:prstGeom>
        </p:spPr>
      </p:pic>
      <p:sp>
        <p:nvSpPr>
          <p:cNvPr id="9" name="CasellaDiTesto 8">
            <a:extLst>
              <a:ext uri="{FF2B5EF4-FFF2-40B4-BE49-F238E27FC236}">
                <a16:creationId xmlns:a16="http://schemas.microsoft.com/office/drawing/2014/main" id="{624BCF43-6557-AD33-4607-9986DBDCA797}"/>
              </a:ext>
            </a:extLst>
          </p:cNvPr>
          <p:cNvSpPr txBox="1"/>
          <p:nvPr/>
        </p:nvSpPr>
        <p:spPr>
          <a:xfrm>
            <a:off x="6410855" y="2548464"/>
            <a:ext cx="3386288" cy="369332"/>
          </a:xfrm>
          <a:prstGeom prst="rect">
            <a:avLst/>
          </a:prstGeom>
          <a:noFill/>
        </p:spPr>
        <p:txBody>
          <a:bodyPr wrap="square" rtlCol="0">
            <a:spAutoFit/>
          </a:bodyPr>
          <a:lstStyle/>
          <a:p>
            <a:r>
              <a:rPr lang="it-IT" b="1" dirty="0"/>
              <a:t>Schermata della/del docente</a:t>
            </a:r>
          </a:p>
        </p:txBody>
      </p:sp>
      <p:sp>
        <p:nvSpPr>
          <p:cNvPr id="10" name="CasellaDiTesto 9">
            <a:extLst>
              <a:ext uri="{FF2B5EF4-FFF2-40B4-BE49-F238E27FC236}">
                <a16:creationId xmlns:a16="http://schemas.microsoft.com/office/drawing/2014/main" id="{94F39931-6C1A-B63B-1769-4F1A0053DDE1}"/>
              </a:ext>
            </a:extLst>
          </p:cNvPr>
          <p:cNvSpPr txBox="1"/>
          <p:nvPr/>
        </p:nvSpPr>
        <p:spPr>
          <a:xfrm>
            <a:off x="6420906" y="2999062"/>
            <a:ext cx="3851865" cy="1569660"/>
          </a:xfrm>
          <a:prstGeom prst="rect">
            <a:avLst/>
          </a:prstGeom>
          <a:noFill/>
        </p:spPr>
        <p:txBody>
          <a:bodyPr wrap="square" rtlCol="0">
            <a:spAutoFit/>
          </a:bodyPr>
          <a:lstStyle/>
          <a:p>
            <a:r>
              <a:rPr lang="it-IT" sz="1600" dirty="0">
                <a:latin typeface="Arial" panose="020B0604020202020204" pitchFamily="34" charset="0"/>
                <a:cs typeface="Arial" panose="020B0604020202020204" pitchFamily="34" charset="0"/>
              </a:rPr>
              <a:t>Il/la docente a conclusione dell’attività clicca su </a:t>
            </a:r>
            <a:r>
              <a:rPr lang="it-IT" sz="1600" i="1" dirty="0">
                <a:latin typeface="Arial" panose="020B0604020202020204" pitchFamily="34" charset="0"/>
                <a:cs typeface="Arial" panose="020B0604020202020204" pitchFamily="34" charset="0"/>
              </a:rPr>
              <a:t>Visualizza i rapporti </a:t>
            </a:r>
            <a:r>
              <a:rPr lang="it-IT" sz="1600" dirty="0">
                <a:latin typeface="Arial" panose="020B0604020202020204" pitchFamily="34" charset="0"/>
                <a:cs typeface="Arial" panose="020B0604020202020204" pitchFamily="34" charset="0"/>
              </a:rPr>
              <a:t>e può avere una visione d’insieme, volendo può anche condividere il report e inviare una email ai partecipanti e ai relativi genitori/tutori</a:t>
            </a:r>
          </a:p>
        </p:txBody>
      </p:sp>
      <p:pic>
        <p:nvPicPr>
          <p:cNvPr id="12" name="Immagine 11">
            <a:extLst>
              <a:ext uri="{FF2B5EF4-FFF2-40B4-BE49-F238E27FC236}">
                <a16:creationId xmlns:a16="http://schemas.microsoft.com/office/drawing/2014/main" id="{B259FA38-DC3F-430E-B405-2E84B9D2997F}"/>
              </a:ext>
            </a:extLst>
          </p:cNvPr>
          <p:cNvPicPr>
            <a:picLocks noChangeAspect="1"/>
          </p:cNvPicPr>
          <p:nvPr/>
        </p:nvPicPr>
        <p:blipFill rotWithShape="1">
          <a:blip r:embed="rId4"/>
          <a:srcRect l="15989" t="57363" r="4726" b="8497"/>
          <a:stretch/>
        </p:blipFill>
        <p:spPr>
          <a:xfrm>
            <a:off x="5757717" y="5313868"/>
            <a:ext cx="6209872" cy="1504091"/>
          </a:xfrm>
          <a:prstGeom prst="rect">
            <a:avLst/>
          </a:prstGeom>
        </p:spPr>
      </p:pic>
      <p:sp>
        <p:nvSpPr>
          <p:cNvPr id="13" name="CasellaDiTesto 12">
            <a:extLst>
              <a:ext uri="{FF2B5EF4-FFF2-40B4-BE49-F238E27FC236}">
                <a16:creationId xmlns:a16="http://schemas.microsoft.com/office/drawing/2014/main" id="{EF6F45C3-469E-AC47-2310-E68E1556425E}"/>
              </a:ext>
            </a:extLst>
          </p:cNvPr>
          <p:cNvSpPr txBox="1"/>
          <p:nvPr/>
        </p:nvSpPr>
        <p:spPr>
          <a:xfrm>
            <a:off x="2552281" y="5562211"/>
            <a:ext cx="3169412" cy="338554"/>
          </a:xfrm>
          <a:prstGeom prst="rect">
            <a:avLst/>
          </a:prstGeom>
          <a:noFill/>
        </p:spPr>
        <p:txBody>
          <a:bodyPr wrap="square" rtlCol="0">
            <a:spAutoFit/>
          </a:bodyPr>
          <a:lstStyle/>
          <a:p>
            <a:r>
              <a:rPr lang="it-IT" sz="1600" dirty="0">
                <a:latin typeface="Arial" panose="020B0604020202020204" pitchFamily="34" charset="0"/>
                <a:cs typeface="Arial" panose="020B0604020202020204" pitchFamily="34" charset="0"/>
              </a:rPr>
              <a:t>Panoramica della/del docente</a:t>
            </a:r>
          </a:p>
        </p:txBody>
      </p:sp>
      <p:sp>
        <p:nvSpPr>
          <p:cNvPr id="14" name="Rettangolo con angoli arrotondati 13">
            <a:extLst>
              <a:ext uri="{FF2B5EF4-FFF2-40B4-BE49-F238E27FC236}">
                <a16:creationId xmlns:a16="http://schemas.microsoft.com/office/drawing/2014/main" id="{F8F7F8AB-8938-C9B4-64EB-DFA38D9AE58C}"/>
              </a:ext>
            </a:extLst>
          </p:cNvPr>
          <p:cNvSpPr/>
          <p:nvPr/>
        </p:nvSpPr>
        <p:spPr>
          <a:xfrm>
            <a:off x="2183404" y="3988601"/>
            <a:ext cx="591636" cy="333900"/>
          </a:xfrm>
          <a:prstGeom prst="roundRect">
            <a:avLst/>
          </a:prstGeom>
          <a:noFill/>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5" name="Ovale 14">
            <a:extLst>
              <a:ext uri="{FF2B5EF4-FFF2-40B4-BE49-F238E27FC236}">
                <a16:creationId xmlns:a16="http://schemas.microsoft.com/office/drawing/2014/main" id="{0AECD081-5DE1-6073-5C39-8F6DE1D28A6B}"/>
              </a:ext>
            </a:extLst>
          </p:cNvPr>
          <p:cNvSpPr/>
          <p:nvPr/>
        </p:nvSpPr>
        <p:spPr>
          <a:xfrm>
            <a:off x="4898147" y="3730923"/>
            <a:ext cx="859570" cy="257678"/>
          </a:xfrm>
          <a:prstGeom prst="ellipse">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6" name="Rettangolo con angoli arrotondati 15">
            <a:extLst>
              <a:ext uri="{FF2B5EF4-FFF2-40B4-BE49-F238E27FC236}">
                <a16:creationId xmlns:a16="http://schemas.microsoft.com/office/drawing/2014/main" id="{A79B6FA5-D7B4-14F7-A1CC-841EA5B3635C}"/>
              </a:ext>
            </a:extLst>
          </p:cNvPr>
          <p:cNvSpPr/>
          <p:nvPr/>
        </p:nvSpPr>
        <p:spPr>
          <a:xfrm>
            <a:off x="4069582" y="3730923"/>
            <a:ext cx="743577" cy="257678"/>
          </a:xfrm>
          <a:prstGeom prst="roundRect">
            <a:avLst/>
          </a:prstGeom>
          <a:noFill/>
          <a:ln w="38100">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411877678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a:extLst>
              <a:ext uri="{FF2B5EF4-FFF2-40B4-BE49-F238E27FC236}">
                <a16:creationId xmlns:a16="http://schemas.microsoft.com/office/drawing/2014/main" id="{417A0BE7-3205-3ACB-CD67-79F21A55A80D}"/>
              </a:ext>
            </a:extLst>
          </p:cNvPr>
          <p:cNvSpPr>
            <a:spLocks noGrp="1"/>
          </p:cNvSpPr>
          <p:nvPr>
            <p:ph idx="1"/>
          </p:nvPr>
        </p:nvSpPr>
        <p:spPr>
          <a:xfrm>
            <a:off x="365928" y="690161"/>
            <a:ext cx="10515600" cy="917575"/>
          </a:xfrm>
        </p:spPr>
        <p:txBody>
          <a:bodyPr>
            <a:normAutofit fontScale="85000" lnSpcReduction="10000"/>
          </a:bodyPr>
          <a:lstStyle/>
          <a:p>
            <a:pPr marL="0" indent="0">
              <a:buNone/>
            </a:pPr>
            <a:r>
              <a:rPr lang="it-IT" dirty="0"/>
              <a:t>Professoressa qui si conclude il tentativo di illustrarle il funzionamento di </a:t>
            </a:r>
            <a:r>
              <a:rPr lang="it-IT" dirty="0" err="1"/>
              <a:t>Quizziz</a:t>
            </a:r>
            <a:r>
              <a:rPr lang="it-IT" dirty="0"/>
              <a:t>.</a:t>
            </a:r>
          </a:p>
          <a:p>
            <a:pPr marL="0" indent="0">
              <a:buNone/>
            </a:pPr>
            <a:r>
              <a:rPr lang="it-IT" dirty="0"/>
              <a:t>Seguono le slide conclusive del lavoro preparato per la prova orale.</a:t>
            </a:r>
          </a:p>
        </p:txBody>
      </p:sp>
    </p:spTree>
    <p:extLst>
      <p:ext uri="{BB962C8B-B14F-4D97-AF65-F5344CB8AC3E}">
        <p14:creationId xmlns:p14="http://schemas.microsoft.com/office/powerpoint/2010/main" val="368028721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sellaDiTesto 3">
            <a:extLst>
              <a:ext uri="{FF2B5EF4-FFF2-40B4-BE49-F238E27FC236}">
                <a16:creationId xmlns:a16="http://schemas.microsoft.com/office/drawing/2014/main" id="{26BF1F67-2069-3601-82D5-299F677FBF2C}"/>
              </a:ext>
            </a:extLst>
          </p:cNvPr>
          <p:cNvSpPr txBox="1"/>
          <p:nvPr/>
        </p:nvSpPr>
        <p:spPr>
          <a:xfrm>
            <a:off x="411983" y="226033"/>
            <a:ext cx="7455877" cy="369332"/>
          </a:xfrm>
          <a:prstGeom prst="rect">
            <a:avLst/>
          </a:prstGeom>
          <a:noFill/>
        </p:spPr>
        <p:txBody>
          <a:bodyPr wrap="square" rtlCol="0">
            <a:spAutoFit/>
          </a:bodyPr>
          <a:lstStyle/>
          <a:p>
            <a:r>
              <a:rPr lang="it-IT" dirty="0"/>
              <a:t>VERIFICA – tempo 2h - </a:t>
            </a:r>
          </a:p>
        </p:txBody>
      </p:sp>
      <p:sp>
        <p:nvSpPr>
          <p:cNvPr id="5" name="CasellaDiTesto 4">
            <a:extLst>
              <a:ext uri="{FF2B5EF4-FFF2-40B4-BE49-F238E27FC236}">
                <a16:creationId xmlns:a16="http://schemas.microsoft.com/office/drawing/2014/main" id="{BB30A40A-A57B-C581-AE39-B053286DFA4E}"/>
              </a:ext>
            </a:extLst>
          </p:cNvPr>
          <p:cNvSpPr txBox="1"/>
          <p:nvPr/>
        </p:nvSpPr>
        <p:spPr>
          <a:xfrm>
            <a:off x="411984" y="595365"/>
            <a:ext cx="7335296" cy="369332"/>
          </a:xfrm>
          <a:prstGeom prst="rect">
            <a:avLst/>
          </a:prstGeom>
          <a:noFill/>
        </p:spPr>
        <p:txBody>
          <a:bodyPr wrap="square" rtlCol="0">
            <a:spAutoFit/>
          </a:bodyPr>
          <a:lstStyle/>
          <a:p>
            <a:r>
              <a:rPr lang="it-IT" dirty="0"/>
              <a:t>Dato un array ordinato, trova la prima ed ultima occorrenza di un elemento.</a:t>
            </a:r>
          </a:p>
        </p:txBody>
      </p:sp>
      <p:sp>
        <p:nvSpPr>
          <p:cNvPr id="6" name="CasellaDiTesto 5">
            <a:extLst>
              <a:ext uri="{FF2B5EF4-FFF2-40B4-BE49-F238E27FC236}">
                <a16:creationId xmlns:a16="http://schemas.microsoft.com/office/drawing/2014/main" id="{13FFDEEF-3032-92CF-71B7-F8CAC3028B38}"/>
              </a:ext>
            </a:extLst>
          </p:cNvPr>
          <p:cNvSpPr txBox="1"/>
          <p:nvPr/>
        </p:nvSpPr>
        <p:spPr>
          <a:xfrm>
            <a:off x="411983" y="964697"/>
            <a:ext cx="6109398" cy="6186309"/>
          </a:xfrm>
          <a:prstGeom prst="rect">
            <a:avLst/>
          </a:prstGeom>
          <a:noFill/>
          <a:ln>
            <a:solidFill>
              <a:schemeClr val="accent1"/>
            </a:solidFill>
          </a:ln>
        </p:spPr>
        <p:txBody>
          <a:bodyPr wrap="square" rtlCol="0">
            <a:spAutoFit/>
          </a:bodyPr>
          <a:lstStyle/>
          <a:p>
            <a:r>
              <a:rPr lang="it-IT" sz="1200" dirty="0"/>
              <a:t>#include &lt;</a:t>
            </a:r>
            <a:r>
              <a:rPr lang="it-IT" sz="1200" dirty="0" err="1"/>
              <a:t>stdio.h</a:t>
            </a:r>
            <a:r>
              <a:rPr lang="it-IT" sz="1200" dirty="0"/>
              <a:t>&gt; </a:t>
            </a:r>
          </a:p>
          <a:p>
            <a:r>
              <a:rPr lang="it-IT" sz="1200" dirty="0"/>
              <a:t>// Funzione per trovare la prima occorrenza di x </a:t>
            </a:r>
          </a:p>
          <a:p>
            <a:r>
              <a:rPr lang="it-IT" sz="1200" dirty="0" err="1"/>
              <a:t>int</a:t>
            </a:r>
            <a:r>
              <a:rPr lang="it-IT" sz="1200" dirty="0"/>
              <a:t> </a:t>
            </a:r>
            <a:r>
              <a:rPr lang="it-IT" sz="1200" dirty="0" err="1"/>
              <a:t>trova_pr_oc</a:t>
            </a:r>
            <a:r>
              <a:rPr lang="it-IT" sz="1200" dirty="0"/>
              <a:t>(</a:t>
            </a:r>
            <a:r>
              <a:rPr lang="it-IT" sz="1200" dirty="0" err="1"/>
              <a:t>int</a:t>
            </a:r>
            <a:r>
              <a:rPr lang="it-IT" sz="1200" dirty="0"/>
              <a:t> </a:t>
            </a:r>
            <a:r>
              <a:rPr lang="it-IT" sz="1200" dirty="0" err="1"/>
              <a:t>arr</a:t>
            </a:r>
            <a:r>
              <a:rPr lang="it-IT" sz="1200" dirty="0"/>
              <a:t>[], </a:t>
            </a:r>
            <a:r>
              <a:rPr lang="it-IT" sz="1200" dirty="0" err="1"/>
              <a:t>int</a:t>
            </a:r>
            <a:r>
              <a:rPr lang="it-IT" sz="1200" dirty="0"/>
              <a:t> n, </a:t>
            </a:r>
            <a:r>
              <a:rPr lang="it-IT" sz="1200" dirty="0" err="1"/>
              <a:t>int</a:t>
            </a:r>
            <a:r>
              <a:rPr lang="it-IT" sz="1200" dirty="0"/>
              <a:t> x) { </a:t>
            </a:r>
          </a:p>
          <a:p>
            <a:r>
              <a:rPr lang="it-IT" sz="1200" dirty="0"/>
              <a:t>  </a:t>
            </a:r>
            <a:r>
              <a:rPr lang="it-IT" sz="1200" dirty="0" err="1"/>
              <a:t>int</a:t>
            </a:r>
            <a:r>
              <a:rPr lang="it-IT" sz="1200" dirty="0"/>
              <a:t> sinistra = 0, destra = n - 1; </a:t>
            </a:r>
          </a:p>
          <a:p>
            <a:r>
              <a:rPr lang="it-IT" sz="1200" dirty="0"/>
              <a:t>  </a:t>
            </a:r>
            <a:r>
              <a:rPr lang="it-IT" sz="1200" dirty="0" err="1"/>
              <a:t>int</a:t>
            </a:r>
            <a:r>
              <a:rPr lang="it-IT" sz="1200" dirty="0"/>
              <a:t> risultato = -1; </a:t>
            </a:r>
          </a:p>
          <a:p>
            <a:r>
              <a:rPr lang="it-IT" sz="1200" dirty="0"/>
              <a:t>  </a:t>
            </a:r>
            <a:r>
              <a:rPr lang="it-IT" sz="1200" dirty="0" err="1"/>
              <a:t>while</a:t>
            </a:r>
            <a:r>
              <a:rPr lang="it-IT" sz="1200" dirty="0"/>
              <a:t> (sinistra &lt;= destra) { </a:t>
            </a:r>
          </a:p>
          <a:p>
            <a:r>
              <a:rPr lang="it-IT" sz="1200" dirty="0"/>
              <a:t>                                                  </a:t>
            </a:r>
            <a:r>
              <a:rPr lang="it-IT" sz="1200" dirty="0" err="1"/>
              <a:t>int</a:t>
            </a:r>
            <a:r>
              <a:rPr lang="it-IT" sz="1200" dirty="0"/>
              <a:t> mezzo = sinistra + (destra - sinistra) / 2; </a:t>
            </a:r>
          </a:p>
          <a:p>
            <a:r>
              <a:rPr lang="it-IT" sz="1200" dirty="0"/>
              <a:t>                                                  </a:t>
            </a:r>
            <a:r>
              <a:rPr lang="it-IT" sz="1200" dirty="0" err="1"/>
              <a:t>if</a:t>
            </a:r>
            <a:r>
              <a:rPr lang="it-IT" sz="1200" dirty="0"/>
              <a:t> (</a:t>
            </a:r>
            <a:r>
              <a:rPr lang="it-IT" sz="1200" dirty="0" err="1"/>
              <a:t>arr</a:t>
            </a:r>
            <a:r>
              <a:rPr lang="it-IT" sz="1200" dirty="0"/>
              <a:t>[mezzo] == x) { </a:t>
            </a:r>
          </a:p>
          <a:p>
            <a:r>
              <a:rPr lang="it-IT" sz="1200" dirty="0"/>
              <a:t>                                                                                        risultato = mezzo; </a:t>
            </a:r>
          </a:p>
          <a:p>
            <a:r>
              <a:rPr lang="it-IT" sz="1200" dirty="0"/>
              <a:t>                                                                                        destra = mezzo - 1; } </a:t>
            </a:r>
          </a:p>
          <a:p>
            <a:r>
              <a:rPr lang="it-IT" sz="1200" dirty="0"/>
              <a:t>                                                  else </a:t>
            </a:r>
            <a:r>
              <a:rPr lang="it-IT" sz="1200" dirty="0" err="1"/>
              <a:t>if</a:t>
            </a:r>
            <a:r>
              <a:rPr lang="it-IT" sz="1200" dirty="0"/>
              <a:t> (</a:t>
            </a:r>
            <a:r>
              <a:rPr lang="it-IT" sz="1200" dirty="0" err="1"/>
              <a:t>arr</a:t>
            </a:r>
            <a:r>
              <a:rPr lang="it-IT" sz="1200" dirty="0"/>
              <a:t>[mezzo] &lt; x) { </a:t>
            </a:r>
          </a:p>
          <a:p>
            <a:r>
              <a:rPr lang="it-IT" sz="1200" dirty="0"/>
              <a:t>                                                                                             sinistra = mezzo + 1; } </a:t>
            </a:r>
          </a:p>
          <a:p>
            <a:r>
              <a:rPr lang="it-IT" sz="1200" dirty="0"/>
              <a:t>                                                         else { destra = mezzo - 1; } </a:t>
            </a:r>
          </a:p>
          <a:p>
            <a:r>
              <a:rPr lang="it-IT" sz="1200" dirty="0"/>
              <a:t>                                                  } </a:t>
            </a:r>
          </a:p>
          <a:p>
            <a:r>
              <a:rPr lang="it-IT" sz="1200" dirty="0" err="1"/>
              <a:t>return</a:t>
            </a:r>
            <a:r>
              <a:rPr lang="it-IT" sz="1200" dirty="0"/>
              <a:t> risultato; </a:t>
            </a:r>
          </a:p>
          <a:p>
            <a:r>
              <a:rPr lang="it-IT" sz="1200" dirty="0"/>
              <a:t>} </a:t>
            </a:r>
          </a:p>
          <a:p>
            <a:r>
              <a:rPr lang="it-IT" sz="1200" dirty="0"/>
              <a:t>// Funzione per trovare l'ultima occorrenza di x </a:t>
            </a:r>
          </a:p>
          <a:p>
            <a:r>
              <a:rPr lang="it-IT" sz="1200" dirty="0" err="1"/>
              <a:t>int</a:t>
            </a:r>
            <a:r>
              <a:rPr lang="it-IT" sz="1200" dirty="0"/>
              <a:t> </a:t>
            </a:r>
            <a:r>
              <a:rPr lang="it-IT" sz="1200" dirty="0" err="1"/>
              <a:t>trova_ul_oc</a:t>
            </a:r>
            <a:r>
              <a:rPr lang="it-IT" sz="1200" dirty="0"/>
              <a:t>(</a:t>
            </a:r>
            <a:r>
              <a:rPr lang="it-IT" sz="1200" dirty="0" err="1"/>
              <a:t>int</a:t>
            </a:r>
            <a:r>
              <a:rPr lang="it-IT" sz="1200" dirty="0"/>
              <a:t> </a:t>
            </a:r>
            <a:r>
              <a:rPr lang="it-IT" sz="1200" dirty="0" err="1"/>
              <a:t>arr</a:t>
            </a:r>
            <a:r>
              <a:rPr lang="it-IT" sz="1200" dirty="0"/>
              <a:t>[], </a:t>
            </a:r>
            <a:r>
              <a:rPr lang="it-IT" sz="1200" dirty="0" err="1"/>
              <a:t>int</a:t>
            </a:r>
            <a:r>
              <a:rPr lang="it-IT" sz="1200" dirty="0"/>
              <a:t> n, </a:t>
            </a:r>
            <a:r>
              <a:rPr lang="it-IT" sz="1200" dirty="0" err="1"/>
              <a:t>int</a:t>
            </a:r>
            <a:r>
              <a:rPr lang="it-IT" sz="1200" dirty="0"/>
              <a:t> x) { </a:t>
            </a:r>
          </a:p>
          <a:p>
            <a:r>
              <a:rPr lang="it-IT" sz="1200" dirty="0" err="1"/>
              <a:t>int</a:t>
            </a:r>
            <a:r>
              <a:rPr lang="it-IT" sz="1200" dirty="0"/>
              <a:t> sinistra = 0, destra = n - 1; </a:t>
            </a:r>
          </a:p>
          <a:p>
            <a:r>
              <a:rPr lang="it-IT" sz="1200" dirty="0" err="1"/>
              <a:t>int</a:t>
            </a:r>
            <a:r>
              <a:rPr lang="it-IT" sz="1200" dirty="0"/>
              <a:t> risultato = -1; </a:t>
            </a:r>
          </a:p>
          <a:p>
            <a:r>
              <a:rPr lang="it-IT" sz="1200" dirty="0" err="1"/>
              <a:t>while</a:t>
            </a:r>
            <a:r>
              <a:rPr lang="it-IT" sz="1200" dirty="0"/>
              <a:t> (sinistra &lt;= destra) { </a:t>
            </a:r>
          </a:p>
          <a:p>
            <a:r>
              <a:rPr lang="it-IT" sz="1200" dirty="0"/>
              <a:t>                                              </a:t>
            </a:r>
            <a:r>
              <a:rPr lang="it-IT" sz="1200" dirty="0" err="1"/>
              <a:t>int</a:t>
            </a:r>
            <a:r>
              <a:rPr lang="it-IT" sz="1200" dirty="0"/>
              <a:t> mezzo = sinistra + (destra - sinistra) / 2; </a:t>
            </a:r>
          </a:p>
          <a:p>
            <a:r>
              <a:rPr lang="it-IT" sz="1200" dirty="0"/>
              <a:t>                                              </a:t>
            </a:r>
            <a:r>
              <a:rPr lang="it-IT" sz="1200" dirty="0" err="1"/>
              <a:t>if</a:t>
            </a:r>
            <a:r>
              <a:rPr lang="it-IT" sz="1200" dirty="0"/>
              <a:t> (</a:t>
            </a:r>
            <a:r>
              <a:rPr lang="it-IT" sz="1200" dirty="0" err="1"/>
              <a:t>arr</a:t>
            </a:r>
            <a:r>
              <a:rPr lang="it-IT" sz="1200" dirty="0"/>
              <a:t>[mezzo] == x) { </a:t>
            </a:r>
          </a:p>
          <a:p>
            <a:r>
              <a:rPr lang="it-IT" sz="1200" dirty="0"/>
              <a:t>                                                                                  risultato = mezzo; </a:t>
            </a:r>
          </a:p>
          <a:p>
            <a:r>
              <a:rPr lang="it-IT" sz="1200" dirty="0"/>
              <a:t>                                                                                  sinistra = mezzo + 1; </a:t>
            </a:r>
          </a:p>
          <a:p>
            <a:r>
              <a:rPr lang="it-IT" sz="1200" dirty="0"/>
              <a:t>                                                                                 } else </a:t>
            </a:r>
            <a:r>
              <a:rPr lang="it-IT" sz="1200" dirty="0" err="1"/>
              <a:t>if</a:t>
            </a:r>
            <a:r>
              <a:rPr lang="it-IT" sz="1200" dirty="0"/>
              <a:t> (</a:t>
            </a:r>
            <a:r>
              <a:rPr lang="it-IT" sz="1200" dirty="0" err="1"/>
              <a:t>arr</a:t>
            </a:r>
            <a:r>
              <a:rPr lang="it-IT" sz="1200" dirty="0"/>
              <a:t>[mezzo] &lt; x) { </a:t>
            </a:r>
          </a:p>
          <a:p>
            <a:r>
              <a:rPr lang="it-IT" sz="1200" dirty="0"/>
              <a:t>                                                                                                                              sinistra = mezzo + 1; } </a:t>
            </a:r>
          </a:p>
          <a:p>
            <a:r>
              <a:rPr lang="it-IT" sz="1200" dirty="0"/>
              <a:t>                                                                                           else { destra = mezzo - 1; </a:t>
            </a:r>
          </a:p>
          <a:p>
            <a:r>
              <a:rPr lang="it-IT" sz="1200" dirty="0"/>
              <a:t>                                                                                           } </a:t>
            </a:r>
          </a:p>
          <a:p>
            <a:r>
              <a:rPr lang="it-IT" sz="1200" dirty="0"/>
              <a:t>                                              } </a:t>
            </a:r>
          </a:p>
          <a:p>
            <a:r>
              <a:rPr lang="it-IT" sz="1200" dirty="0" err="1"/>
              <a:t>return</a:t>
            </a:r>
            <a:r>
              <a:rPr lang="it-IT" sz="1200" dirty="0"/>
              <a:t> risultato; </a:t>
            </a:r>
          </a:p>
          <a:p>
            <a:r>
              <a:rPr lang="it-IT" sz="1200" dirty="0"/>
              <a:t>} </a:t>
            </a:r>
          </a:p>
        </p:txBody>
      </p:sp>
      <p:sp>
        <p:nvSpPr>
          <p:cNvPr id="7" name="CasellaDiTesto 6">
            <a:extLst>
              <a:ext uri="{FF2B5EF4-FFF2-40B4-BE49-F238E27FC236}">
                <a16:creationId xmlns:a16="http://schemas.microsoft.com/office/drawing/2014/main" id="{2FFAC2D8-F0A4-2441-61A8-33CF071B827F}"/>
              </a:ext>
            </a:extLst>
          </p:cNvPr>
          <p:cNvSpPr txBox="1"/>
          <p:nvPr/>
        </p:nvSpPr>
        <p:spPr>
          <a:xfrm>
            <a:off x="6685503" y="974801"/>
            <a:ext cx="4799764" cy="3387722"/>
          </a:xfrm>
          <a:prstGeom prst="rect">
            <a:avLst/>
          </a:prstGeom>
          <a:noFill/>
          <a:ln>
            <a:solidFill>
              <a:schemeClr val="accent1"/>
            </a:solidFill>
          </a:ln>
        </p:spPr>
        <p:txBody>
          <a:bodyPr wrap="square" rtlCol="0">
            <a:spAutoFit/>
          </a:bodyPr>
          <a:lstStyle/>
          <a:p>
            <a:pPr>
              <a:lnSpc>
                <a:spcPct val="150000"/>
              </a:lnSpc>
            </a:pPr>
            <a:r>
              <a:rPr lang="it-IT" sz="1200" dirty="0" err="1"/>
              <a:t>int</a:t>
            </a:r>
            <a:r>
              <a:rPr lang="it-IT" sz="1200" dirty="0"/>
              <a:t> </a:t>
            </a:r>
            <a:r>
              <a:rPr lang="it-IT" sz="1200" dirty="0" err="1"/>
              <a:t>main</a:t>
            </a:r>
            <a:r>
              <a:rPr lang="it-IT" sz="1200" dirty="0"/>
              <a:t>() </a:t>
            </a:r>
          </a:p>
          <a:p>
            <a:pPr>
              <a:lnSpc>
                <a:spcPct val="150000"/>
              </a:lnSpc>
            </a:pPr>
            <a:r>
              <a:rPr lang="it-IT" sz="1200" dirty="0"/>
              <a:t>{ </a:t>
            </a:r>
          </a:p>
          <a:p>
            <a:pPr marL="180975">
              <a:lnSpc>
                <a:spcPct val="150000"/>
              </a:lnSpc>
            </a:pPr>
            <a:r>
              <a:rPr lang="it-IT" sz="1200" dirty="0" err="1"/>
              <a:t>int</a:t>
            </a:r>
            <a:r>
              <a:rPr lang="it-IT" sz="1200" dirty="0"/>
              <a:t> </a:t>
            </a:r>
            <a:r>
              <a:rPr lang="it-IT" sz="1200" dirty="0" err="1"/>
              <a:t>arr</a:t>
            </a:r>
            <a:r>
              <a:rPr lang="it-IT" sz="1200" dirty="0"/>
              <a:t>[] = {1, 2, 2, 2, 3, 4, 5}; </a:t>
            </a:r>
          </a:p>
          <a:p>
            <a:pPr marL="180975">
              <a:lnSpc>
                <a:spcPct val="150000"/>
              </a:lnSpc>
            </a:pPr>
            <a:r>
              <a:rPr lang="it-IT" sz="1200" dirty="0" err="1"/>
              <a:t>int</a:t>
            </a:r>
            <a:r>
              <a:rPr lang="it-IT" sz="1200" dirty="0"/>
              <a:t> n = </a:t>
            </a:r>
            <a:r>
              <a:rPr lang="it-IT" sz="1200" dirty="0" err="1"/>
              <a:t>sizeof</a:t>
            </a:r>
            <a:r>
              <a:rPr lang="it-IT" sz="1200" dirty="0"/>
              <a:t>(</a:t>
            </a:r>
            <a:r>
              <a:rPr lang="it-IT" sz="1200" dirty="0" err="1"/>
              <a:t>arr</a:t>
            </a:r>
            <a:r>
              <a:rPr lang="it-IT" sz="1200" dirty="0"/>
              <a:t>) / </a:t>
            </a:r>
            <a:r>
              <a:rPr lang="it-IT" sz="1200" dirty="0" err="1"/>
              <a:t>sizeof</a:t>
            </a:r>
            <a:r>
              <a:rPr lang="it-IT" sz="1200" dirty="0"/>
              <a:t>(</a:t>
            </a:r>
            <a:r>
              <a:rPr lang="it-IT" sz="1200" dirty="0" err="1"/>
              <a:t>arr</a:t>
            </a:r>
            <a:r>
              <a:rPr lang="it-IT" sz="1200" dirty="0"/>
              <a:t>[0]); </a:t>
            </a:r>
          </a:p>
          <a:p>
            <a:pPr marL="180975">
              <a:lnSpc>
                <a:spcPct val="150000"/>
              </a:lnSpc>
            </a:pPr>
            <a:r>
              <a:rPr lang="it-IT" sz="1200" dirty="0" err="1"/>
              <a:t>int</a:t>
            </a:r>
            <a:r>
              <a:rPr lang="it-IT" sz="1200" dirty="0"/>
              <a:t> x = 2; </a:t>
            </a:r>
          </a:p>
          <a:p>
            <a:pPr marL="180975">
              <a:lnSpc>
                <a:spcPct val="150000"/>
              </a:lnSpc>
            </a:pPr>
            <a:r>
              <a:rPr lang="it-IT" sz="1200" dirty="0" err="1"/>
              <a:t>int</a:t>
            </a:r>
            <a:r>
              <a:rPr lang="it-IT" sz="1200" dirty="0"/>
              <a:t> </a:t>
            </a:r>
            <a:r>
              <a:rPr lang="it-IT" sz="1200" dirty="0" err="1"/>
              <a:t>prima_oc</a:t>
            </a:r>
            <a:r>
              <a:rPr lang="it-IT" sz="1200" dirty="0"/>
              <a:t> = </a:t>
            </a:r>
            <a:r>
              <a:rPr lang="it-IT" sz="1200" dirty="0" err="1"/>
              <a:t>trova_pr_oc</a:t>
            </a:r>
            <a:r>
              <a:rPr lang="it-IT" sz="1200" dirty="0"/>
              <a:t>(</a:t>
            </a:r>
            <a:r>
              <a:rPr lang="it-IT" sz="1200" dirty="0" err="1"/>
              <a:t>arr</a:t>
            </a:r>
            <a:r>
              <a:rPr lang="it-IT" sz="1200" dirty="0"/>
              <a:t>, n, x); </a:t>
            </a:r>
          </a:p>
          <a:p>
            <a:pPr marL="180975">
              <a:lnSpc>
                <a:spcPct val="150000"/>
              </a:lnSpc>
            </a:pPr>
            <a:r>
              <a:rPr lang="it-IT" sz="1200" dirty="0" err="1"/>
              <a:t>int</a:t>
            </a:r>
            <a:r>
              <a:rPr lang="it-IT" sz="1200" dirty="0"/>
              <a:t> </a:t>
            </a:r>
            <a:r>
              <a:rPr lang="it-IT" sz="1200" dirty="0" err="1"/>
              <a:t>ultima_oc</a:t>
            </a:r>
            <a:r>
              <a:rPr lang="it-IT" sz="1200" dirty="0"/>
              <a:t> = </a:t>
            </a:r>
            <a:r>
              <a:rPr lang="it-IT" sz="1200" dirty="0" err="1"/>
              <a:t>trova_ul_oc</a:t>
            </a:r>
            <a:r>
              <a:rPr lang="it-IT" sz="1200" dirty="0"/>
              <a:t>(</a:t>
            </a:r>
            <a:r>
              <a:rPr lang="it-IT" sz="1200" dirty="0" err="1"/>
              <a:t>arr</a:t>
            </a:r>
            <a:r>
              <a:rPr lang="it-IT" sz="1200" dirty="0"/>
              <a:t>, n, x); </a:t>
            </a:r>
          </a:p>
          <a:p>
            <a:pPr marL="180975">
              <a:lnSpc>
                <a:spcPct val="150000"/>
              </a:lnSpc>
            </a:pPr>
            <a:r>
              <a:rPr lang="it-IT" sz="1200" dirty="0" err="1"/>
              <a:t>printf</a:t>
            </a:r>
            <a:r>
              <a:rPr lang="it-IT" sz="1200" dirty="0"/>
              <a:t>("Prima occorrenza di %d è all'indice %d\n", x, </a:t>
            </a:r>
            <a:r>
              <a:rPr lang="it-IT" sz="1200" dirty="0" err="1"/>
              <a:t>prima_oc</a:t>
            </a:r>
            <a:r>
              <a:rPr lang="it-IT" sz="1200" dirty="0"/>
              <a:t>); </a:t>
            </a:r>
            <a:r>
              <a:rPr lang="it-IT" sz="1200" dirty="0" err="1"/>
              <a:t>printf</a:t>
            </a:r>
            <a:r>
              <a:rPr lang="it-IT" sz="1200" dirty="0"/>
              <a:t>("Ultima occorrenza di %d è all'indice %d\n", x, </a:t>
            </a:r>
            <a:r>
              <a:rPr lang="it-IT" sz="1200" dirty="0" err="1"/>
              <a:t>ultima_oc</a:t>
            </a:r>
            <a:r>
              <a:rPr lang="it-IT" sz="1200" dirty="0"/>
              <a:t>); </a:t>
            </a:r>
          </a:p>
          <a:p>
            <a:pPr marL="180975">
              <a:lnSpc>
                <a:spcPct val="150000"/>
              </a:lnSpc>
            </a:pPr>
            <a:r>
              <a:rPr lang="it-IT" sz="1200" dirty="0" err="1"/>
              <a:t>return</a:t>
            </a:r>
            <a:r>
              <a:rPr lang="it-IT" sz="1200" dirty="0"/>
              <a:t> 0; </a:t>
            </a:r>
          </a:p>
          <a:p>
            <a:pPr>
              <a:lnSpc>
                <a:spcPct val="150000"/>
              </a:lnSpc>
            </a:pPr>
            <a:r>
              <a:rPr lang="it-IT" sz="1200" dirty="0"/>
              <a:t>}</a:t>
            </a:r>
          </a:p>
          <a:p>
            <a:pPr>
              <a:lnSpc>
                <a:spcPct val="150000"/>
              </a:lnSpc>
            </a:pPr>
            <a:endParaRPr lang="it-IT" sz="1200" dirty="0"/>
          </a:p>
        </p:txBody>
      </p:sp>
      <p:sp>
        <p:nvSpPr>
          <p:cNvPr id="8" name="CasellaDiTesto 7">
            <a:extLst>
              <a:ext uri="{FF2B5EF4-FFF2-40B4-BE49-F238E27FC236}">
                <a16:creationId xmlns:a16="http://schemas.microsoft.com/office/drawing/2014/main" id="{6FB9FDD3-0C87-66F6-D7CE-A57B83349085}"/>
              </a:ext>
            </a:extLst>
          </p:cNvPr>
          <p:cNvSpPr txBox="1"/>
          <p:nvPr/>
        </p:nvSpPr>
        <p:spPr>
          <a:xfrm>
            <a:off x="6685503" y="4783015"/>
            <a:ext cx="4960537" cy="1668214"/>
          </a:xfrm>
          <a:prstGeom prst="rect">
            <a:avLst/>
          </a:prstGeom>
          <a:noFill/>
        </p:spPr>
        <p:txBody>
          <a:bodyPr wrap="square" rtlCol="0">
            <a:spAutoFit/>
          </a:bodyPr>
          <a:lstStyle/>
          <a:p>
            <a:pPr algn="just" fontAlgn="base">
              <a:lnSpc>
                <a:spcPct val="150000"/>
              </a:lnSpc>
            </a:pPr>
            <a:r>
              <a:rPr lang="it-IT" sz="1400" b="1" dirty="0">
                <a:effectLst/>
                <a:latin typeface="Arial" panose="020B0604020202020204" pitchFamily="34" charset="0"/>
                <a:ea typeface="Times New Roman" panose="02020603050405020304" pitchFamily="18" charset="0"/>
                <a:cs typeface="Arial" panose="020B0604020202020204" pitchFamily="34" charset="0"/>
              </a:rPr>
              <a:t>Indicatori per </a:t>
            </a:r>
            <a:r>
              <a:rPr lang="it-IT" sz="1400" b="1" dirty="0">
                <a:latin typeface="Arial" panose="020B0604020202020204" pitchFamily="34" charset="0"/>
                <a:ea typeface="Times New Roman" panose="02020603050405020304" pitchFamily="18" charset="0"/>
                <a:cs typeface="Arial" panose="020B0604020202020204" pitchFamily="34" charset="0"/>
              </a:rPr>
              <a:t>la v</a:t>
            </a:r>
            <a:r>
              <a:rPr lang="it-IT" sz="1400" b="1" dirty="0">
                <a:effectLst/>
                <a:latin typeface="Arial" panose="020B0604020202020204" pitchFamily="34" charset="0"/>
                <a:ea typeface="Times New Roman" panose="02020603050405020304" pitchFamily="18" charset="0"/>
                <a:cs typeface="Arial" panose="020B0604020202020204" pitchFamily="34" charset="0"/>
              </a:rPr>
              <a:t>alutazione: </a:t>
            </a:r>
          </a:p>
          <a:p>
            <a:pPr algn="just" fontAlgn="base">
              <a:lnSpc>
                <a:spcPct val="150000"/>
              </a:lnSpc>
            </a:pPr>
            <a:r>
              <a:rPr lang="it-IT" sz="1400" dirty="0">
                <a:effectLst/>
                <a:latin typeface="Arial" panose="020B0604020202020204" pitchFamily="34" charset="0"/>
                <a:ea typeface="Times New Roman" panose="02020603050405020304" pitchFamily="18" charset="0"/>
                <a:cs typeface="Arial" panose="020B0604020202020204" pitchFamily="34" charset="0"/>
              </a:rPr>
              <a:t>Riconosce che deve usare la ricerca binaria………….50%</a:t>
            </a:r>
          </a:p>
          <a:p>
            <a:pPr algn="just" fontAlgn="base">
              <a:lnSpc>
                <a:spcPct val="150000"/>
              </a:lnSpc>
            </a:pPr>
            <a:r>
              <a:rPr lang="it-IT" sz="1400" dirty="0">
                <a:effectLst/>
                <a:latin typeface="Arial" panose="020B0604020202020204" pitchFamily="34" charset="0"/>
                <a:ea typeface="Times New Roman" panose="02020603050405020304" pitchFamily="18" charset="0"/>
                <a:cs typeface="Arial" panose="020B0604020202020204" pitchFamily="34" charset="0"/>
              </a:rPr>
              <a:t>Completezza della risoluzione  ……………………….. 20% </a:t>
            </a:r>
          </a:p>
          <a:p>
            <a:pPr algn="just" fontAlgn="base">
              <a:lnSpc>
                <a:spcPct val="150000"/>
              </a:lnSpc>
            </a:pPr>
            <a:r>
              <a:rPr lang="it-IT" sz="1400" dirty="0">
                <a:effectLst/>
                <a:latin typeface="Arial" panose="020B0604020202020204" pitchFamily="34" charset="0"/>
                <a:ea typeface="Times New Roman" panose="02020603050405020304" pitchFamily="18" charset="0"/>
                <a:cs typeface="Arial" panose="020B0604020202020204" pitchFamily="34" charset="0"/>
              </a:rPr>
              <a:t>Funzionamento corretto del codice  ………………….. 30%</a:t>
            </a:r>
          </a:p>
          <a:p>
            <a:pPr>
              <a:lnSpc>
                <a:spcPct val="150000"/>
              </a:lnSpc>
            </a:pPr>
            <a:endParaRPr lang="it-IT" sz="1400" dirty="0">
              <a:latin typeface="Arial" panose="020B0604020202020204" pitchFamily="34" charset="0"/>
              <a:cs typeface="Arial" panose="020B0604020202020204" pitchFamily="34" charset="0"/>
            </a:endParaRPr>
          </a:p>
        </p:txBody>
      </p:sp>
      <p:sp>
        <p:nvSpPr>
          <p:cNvPr id="10" name="CasellaDiTesto 9">
            <a:extLst>
              <a:ext uri="{FF2B5EF4-FFF2-40B4-BE49-F238E27FC236}">
                <a16:creationId xmlns:a16="http://schemas.microsoft.com/office/drawing/2014/main" id="{B860100B-5CAE-BEE9-8050-49476F2A51E0}"/>
              </a:ext>
            </a:extLst>
          </p:cNvPr>
          <p:cNvSpPr txBox="1"/>
          <p:nvPr/>
        </p:nvSpPr>
        <p:spPr>
          <a:xfrm>
            <a:off x="3047163" y="3397571"/>
            <a:ext cx="6094324" cy="369332"/>
          </a:xfrm>
          <a:prstGeom prst="rect">
            <a:avLst/>
          </a:prstGeom>
          <a:noFill/>
        </p:spPr>
        <p:txBody>
          <a:bodyPr wrap="square">
            <a:spAutoFit/>
          </a:bodyPr>
          <a:lstStyle/>
          <a:p>
            <a:endParaRPr lang="it-IT" dirty="0"/>
          </a:p>
        </p:txBody>
      </p:sp>
      <p:sp>
        <p:nvSpPr>
          <p:cNvPr id="11" name="CasellaDiTesto 10">
            <a:extLst>
              <a:ext uri="{FF2B5EF4-FFF2-40B4-BE49-F238E27FC236}">
                <a16:creationId xmlns:a16="http://schemas.microsoft.com/office/drawing/2014/main" id="{141057C6-2E44-12A0-99FD-C146C62C9052}"/>
              </a:ext>
            </a:extLst>
          </p:cNvPr>
          <p:cNvSpPr txBox="1"/>
          <p:nvPr/>
        </p:nvSpPr>
        <p:spPr>
          <a:xfrm>
            <a:off x="7774912" y="46419"/>
            <a:ext cx="4325815" cy="738664"/>
          </a:xfrm>
          <a:prstGeom prst="rect">
            <a:avLst/>
          </a:prstGeom>
          <a:pattFill prst="trellis">
            <a:fgClr>
              <a:srgbClr val="FFFFCC"/>
            </a:fgClr>
            <a:bgClr>
              <a:schemeClr val="bg1"/>
            </a:bgClr>
          </a:pattFill>
          <a:ln>
            <a:solidFill>
              <a:srgbClr val="FFFF00"/>
            </a:solidFill>
          </a:ln>
        </p:spPr>
        <p:txBody>
          <a:bodyPr wrap="square" rtlCol="0">
            <a:spAutoFit/>
          </a:bodyPr>
          <a:lstStyle/>
          <a:p>
            <a:r>
              <a:rPr lang="it-IT" sz="1400" b="1" dirty="0">
                <a:latin typeface="Bradley Hand ITC" panose="03070402050302030203" pitchFamily="66" charset="0"/>
              </a:rPr>
              <a:t>L’ALUNNO DEVE RICONOSCERE CHE DEVE USARE LA RICERCA BINARIA TRATTANDOSI DI UN ARRAY ORDINATO.</a:t>
            </a:r>
          </a:p>
        </p:txBody>
      </p:sp>
    </p:spTree>
    <p:extLst>
      <p:ext uri="{BB962C8B-B14F-4D97-AF65-F5344CB8AC3E}">
        <p14:creationId xmlns:p14="http://schemas.microsoft.com/office/powerpoint/2010/main" val="81998888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97167AB-5AF3-2C7F-6A43-F6BB4DCB41B3}"/>
              </a:ext>
            </a:extLst>
          </p:cNvPr>
          <p:cNvSpPr>
            <a:spLocks noGrp="1"/>
          </p:cNvSpPr>
          <p:nvPr>
            <p:ph type="title"/>
          </p:nvPr>
        </p:nvSpPr>
        <p:spPr>
          <a:xfrm>
            <a:off x="1139650" y="452176"/>
            <a:ext cx="1673888" cy="776288"/>
          </a:xfrm>
        </p:spPr>
        <p:txBody>
          <a:bodyPr/>
          <a:lstStyle/>
          <a:p>
            <a:r>
              <a:rPr lang="it-IT" b="1" dirty="0"/>
              <a:t>FONTI</a:t>
            </a:r>
          </a:p>
        </p:txBody>
      </p:sp>
      <p:sp>
        <p:nvSpPr>
          <p:cNvPr id="3" name="Segnaposto contenuto 2">
            <a:extLst>
              <a:ext uri="{FF2B5EF4-FFF2-40B4-BE49-F238E27FC236}">
                <a16:creationId xmlns:a16="http://schemas.microsoft.com/office/drawing/2014/main" id="{0AF6D729-CDCE-2487-84B3-003B4B134CA3}"/>
              </a:ext>
            </a:extLst>
          </p:cNvPr>
          <p:cNvSpPr>
            <a:spLocks noGrp="1"/>
          </p:cNvSpPr>
          <p:nvPr>
            <p:ph idx="1"/>
          </p:nvPr>
        </p:nvSpPr>
        <p:spPr>
          <a:xfrm>
            <a:off x="1250183" y="1353353"/>
            <a:ext cx="10515600" cy="4351338"/>
          </a:xfrm>
        </p:spPr>
        <p:txBody>
          <a:bodyPr>
            <a:normAutofit/>
          </a:bodyPr>
          <a:lstStyle/>
          <a:p>
            <a:r>
              <a:rPr lang="it-IT" dirty="0"/>
              <a:t>Materiale didattico della Professoressa Filomena Ferrucci – UNISA</a:t>
            </a:r>
          </a:p>
          <a:p>
            <a:r>
              <a:rPr lang="it-IT" dirty="0"/>
              <a:t>Materiale didattico del Professore Fabio Narducci – UNISA</a:t>
            </a:r>
          </a:p>
          <a:p>
            <a:r>
              <a:rPr lang="it-IT" dirty="0"/>
              <a:t>Materiale di Zanichelli</a:t>
            </a:r>
          </a:p>
          <a:p>
            <a:r>
              <a:rPr lang="it-IT" dirty="0"/>
              <a:t>Materiale di Hoepli </a:t>
            </a:r>
          </a:p>
          <a:p>
            <a:r>
              <a:rPr lang="it-IT" dirty="0"/>
              <a:t>www.apogeonline.com</a:t>
            </a:r>
          </a:p>
          <a:p>
            <a:r>
              <a:rPr lang="it-IT" dirty="0"/>
              <a:t>www.medium.com (per la gif animata)</a:t>
            </a:r>
          </a:p>
          <a:p>
            <a:r>
              <a:rPr lang="it-IT" dirty="0"/>
              <a:t>www.penjee.com</a:t>
            </a:r>
          </a:p>
          <a:p>
            <a:r>
              <a:rPr lang="it-IT" dirty="0"/>
              <a:t>www.mathwarehouse.com (per la gif animata)</a:t>
            </a:r>
          </a:p>
          <a:p>
            <a:endParaRPr lang="it-IT" dirty="0"/>
          </a:p>
        </p:txBody>
      </p:sp>
    </p:spTree>
    <p:extLst>
      <p:ext uri="{BB962C8B-B14F-4D97-AF65-F5344CB8AC3E}">
        <p14:creationId xmlns:p14="http://schemas.microsoft.com/office/powerpoint/2010/main" val="11473763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905D2B8-D0AC-47CA-42E8-FD7D0E79BF34}"/>
              </a:ext>
            </a:extLst>
          </p:cNvPr>
          <p:cNvSpPr>
            <a:spLocks noGrp="1"/>
          </p:cNvSpPr>
          <p:nvPr>
            <p:ph type="title"/>
          </p:nvPr>
        </p:nvSpPr>
        <p:spPr>
          <a:xfrm>
            <a:off x="808055" y="174206"/>
            <a:ext cx="3341914" cy="539227"/>
          </a:xfrm>
        </p:spPr>
        <p:txBody>
          <a:bodyPr/>
          <a:lstStyle/>
          <a:p>
            <a:r>
              <a:rPr lang="it-IT" sz="1600" b="1" dirty="0">
                <a:solidFill>
                  <a:srgbClr val="1482AC"/>
                </a:solidFill>
                <a:latin typeface="Arial" panose="020B0604020202020204" pitchFamily="34" charset="0"/>
                <a:ea typeface="+mn-ea"/>
                <a:cs typeface="Arial" panose="020B0604020202020204" pitchFamily="34" charset="0"/>
              </a:rPr>
              <a:t>STRUMENTI E METODOLOGIE</a:t>
            </a:r>
          </a:p>
        </p:txBody>
      </p:sp>
      <p:cxnSp>
        <p:nvCxnSpPr>
          <p:cNvPr id="4" name="Connettore diritto 3">
            <a:extLst>
              <a:ext uri="{FF2B5EF4-FFF2-40B4-BE49-F238E27FC236}">
                <a16:creationId xmlns:a16="http://schemas.microsoft.com/office/drawing/2014/main" id="{DBC83A5D-B389-25AF-7387-7454CA8851C1}"/>
              </a:ext>
            </a:extLst>
          </p:cNvPr>
          <p:cNvCxnSpPr/>
          <p:nvPr/>
        </p:nvCxnSpPr>
        <p:spPr>
          <a:xfrm>
            <a:off x="543992" y="639302"/>
            <a:ext cx="11059886" cy="0"/>
          </a:xfrm>
          <a:prstGeom prst="line">
            <a:avLst/>
          </a:prstGeom>
          <a:ln>
            <a:solidFill>
              <a:srgbClr val="1482AC"/>
            </a:solidFill>
          </a:ln>
        </p:spPr>
        <p:style>
          <a:lnRef idx="1">
            <a:schemeClr val="accent1"/>
          </a:lnRef>
          <a:fillRef idx="0">
            <a:schemeClr val="accent1"/>
          </a:fillRef>
          <a:effectRef idx="0">
            <a:schemeClr val="accent1"/>
          </a:effectRef>
          <a:fontRef idx="minor">
            <a:schemeClr val="tx1"/>
          </a:fontRef>
        </p:style>
      </p:cxnSp>
      <p:grpSp>
        <p:nvGrpSpPr>
          <p:cNvPr id="9" name="Gruppo 8">
            <a:extLst>
              <a:ext uri="{FF2B5EF4-FFF2-40B4-BE49-F238E27FC236}">
                <a16:creationId xmlns:a16="http://schemas.microsoft.com/office/drawing/2014/main" id="{29C5CDD9-D9D8-DC4C-00B1-FF1AC9518EAB}"/>
              </a:ext>
            </a:extLst>
          </p:cNvPr>
          <p:cNvGrpSpPr/>
          <p:nvPr/>
        </p:nvGrpSpPr>
        <p:grpSpPr>
          <a:xfrm>
            <a:off x="-380456" y="759884"/>
            <a:ext cx="9825907" cy="3350725"/>
            <a:chOff x="-380456" y="759884"/>
            <a:chExt cx="9825907" cy="3350725"/>
          </a:xfrm>
        </p:grpSpPr>
        <p:sp>
          <p:nvSpPr>
            <p:cNvPr id="6" name="CasellaDiTesto 5">
              <a:extLst>
                <a:ext uri="{FF2B5EF4-FFF2-40B4-BE49-F238E27FC236}">
                  <a16:creationId xmlns:a16="http://schemas.microsoft.com/office/drawing/2014/main" id="{70BF5265-F779-D09F-2FAD-96BB05942663}"/>
                </a:ext>
              </a:extLst>
            </p:cNvPr>
            <p:cNvSpPr txBox="1"/>
            <p:nvPr/>
          </p:nvSpPr>
          <p:spPr>
            <a:xfrm>
              <a:off x="-380456" y="759884"/>
              <a:ext cx="9825907" cy="3350725"/>
            </a:xfrm>
            <a:prstGeom prst="rect">
              <a:avLst/>
            </a:prstGeom>
            <a:noFill/>
          </p:spPr>
          <p:txBody>
            <a:bodyPr wrap="square">
              <a:spAutoFit/>
            </a:bodyPr>
            <a:lstStyle/>
            <a:p>
              <a:pPr marL="990600" algn="just" fontAlgn="base">
                <a:lnSpc>
                  <a:spcPct val="150000"/>
                </a:lnSpc>
              </a:pPr>
              <a:r>
                <a:rPr lang="it-IT" sz="1400" b="1" dirty="0">
                  <a:solidFill>
                    <a:srgbClr val="000000"/>
                  </a:solidFill>
                  <a:effectLst/>
                  <a:highlight>
                    <a:srgbClr val="FFFFFF"/>
                  </a:highlight>
                  <a:latin typeface="Arial" panose="020B0604020202020204" pitchFamily="34" charset="0"/>
                  <a:ea typeface="Times New Roman" panose="02020603050405020304" pitchFamily="18" charset="0"/>
                  <a:cs typeface="Arial" panose="020B0604020202020204" pitchFamily="34" charset="0"/>
                </a:rPr>
                <a:t>Strumenti  </a:t>
              </a:r>
              <a:r>
                <a:rPr lang="it-IT" sz="1400" dirty="0">
                  <a:solidFill>
                    <a:srgbClr val="000000"/>
                  </a:solidFill>
                  <a:effectLst/>
                  <a:highlight>
                    <a:srgbClr val="FFFFFF"/>
                  </a:highlight>
                  <a:latin typeface="Arial" panose="020B0604020202020204" pitchFamily="34" charset="0"/>
                  <a:ea typeface="Times New Roman" panose="02020603050405020304" pitchFamily="18" charset="0"/>
                  <a:cs typeface="Arial" panose="020B0604020202020204" pitchFamily="34" charset="0"/>
                </a:rPr>
                <a:t> LIM , libro di testo, risorse reperite in rete.</a:t>
              </a:r>
              <a:endParaRPr lang="it-IT" sz="1400" dirty="0">
                <a:effectLst/>
                <a:highlight>
                  <a:srgbClr val="FFFFFF"/>
                </a:highlight>
                <a:latin typeface="Arial" panose="020B0604020202020204" pitchFamily="34" charset="0"/>
                <a:ea typeface="Times New Roman" panose="02020603050405020304" pitchFamily="18" charset="0"/>
                <a:cs typeface="Arial" panose="020B0604020202020204" pitchFamily="34" charset="0"/>
              </a:endParaRPr>
            </a:p>
            <a:p>
              <a:pPr marL="990600" algn="just" fontAlgn="base">
                <a:lnSpc>
                  <a:spcPct val="150000"/>
                </a:lnSpc>
              </a:pPr>
              <a:r>
                <a:rPr lang="it-IT" sz="1400" dirty="0">
                  <a:solidFill>
                    <a:srgbClr val="000000"/>
                  </a:solidFill>
                  <a:effectLst/>
                  <a:highlight>
                    <a:srgbClr val="FFFFFF"/>
                  </a:highlight>
                  <a:latin typeface="Arial" panose="020B0604020202020204" pitchFamily="34" charset="0"/>
                  <a:ea typeface="Times New Roman" panose="02020603050405020304" pitchFamily="18" charset="0"/>
                  <a:cs typeface="Arial" panose="020B0604020202020204" pitchFamily="34" charset="0"/>
                </a:rPr>
                <a:t>                    Per i progetti ambiente di sviluppo del linguaggio C (Eclipse o simili open source); </a:t>
              </a:r>
            </a:p>
            <a:p>
              <a:pPr marL="990600" algn="just" fontAlgn="base">
                <a:lnSpc>
                  <a:spcPct val="150000"/>
                </a:lnSpc>
              </a:pPr>
              <a:r>
                <a:rPr lang="it-IT" sz="1400" dirty="0">
                  <a:solidFill>
                    <a:srgbClr val="000000"/>
                  </a:solidFill>
                  <a:highlight>
                    <a:srgbClr val="FFFFFF"/>
                  </a:highlight>
                  <a:latin typeface="Arial" panose="020B0604020202020204" pitchFamily="34" charset="0"/>
                  <a:ea typeface="Times New Roman" panose="02020603050405020304" pitchFamily="18" charset="0"/>
                  <a:cs typeface="Arial" panose="020B0604020202020204" pitchFamily="34" charset="0"/>
                </a:rPr>
                <a:t>                    </a:t>
              </a:r>
              <a:r>
                <a:rPr lang="it-IT" sz="1400" dirty="0">
                  <a:solidFill>
                    <a:srgbClr val="000000"/>
                  </a:solidFill>
                  <a:effectLst/>
                  <a:highlight>
                    <a:srgbClr val="FFFFFF"/>
                  </a:highlight>
                  <a:latin typeface="Arial" panose="020B0604020202020204" pitchFamily="34" charset="0"/>
                  <a:ea typeface="Times New Roman" panose="02020603050405020304" pitchFamily="18" charset="0"/>
                  <a:cs typeface="Arial" panose="020B0604020202020204" pitchFamily="34" charset="0"/>
                </a:rPr>
                <a:t>semplici applicazioni online per disegnare una timeline (ad ese. Zoho, </a:t>
              </a:r>
              <a:r>
                <a:rPr lang="it-IT" sz="1400" dirty="0" err="1">
                  <a:solidFill>
                    <a:srgbClr val="000000"/>
                  </a:solidFill>
                  <a:effectLst/>
                  <a:highlight>
                    <a:srgbClr val="FFFFFF"/>
                  </a:highlight>
                  <a:latin typeface="Arial" panose="020B0604020202020204" pitchFamily="34" charset="0"/>
                  <a:ea typeface="Times New Roman" panose="02020603050405020304" pitchFamily="18" charset="0"/>
                  <a:cs typeface="Arial" panose="020B0604020202020204" pitchFamily="34" charset="0"/>
                </a:rPr>
                <a:t>Canva</a:t>
              </a:r>
              <a:r>
                <a:rPr lang="it-IT" sz="1400" dirty="0">
                  <a:solidFill>
                    <a:srgbClr val="000000"/>
                  </a:solidFill>
                  <a:effectLst/>
                  <a:highlight>
                    <a:srgbClr val="FFFFFF"/>
                  </a:highlight>
                  <a:latin typeface="Arial" panose="020B0604020202020204" pitchFamily="34" charset="0"/>
                  <a:ea typeface="Times New Roman" panose="02020603050405020304" pitchFamily="18" charset="0"/>
                  <a:cs typeface="Arial" panose="020B0604020202020204" pitchFamily="34" charset="0"/>
                </a:rPr>
                <a:t>, </a:t>
              </a:r>
              <a:r>
                <a:rPr lang="it-IT" sz="1400" dirty="0" err="1">
                  <a:solidFill>
                    <a:srgbClr val="000000"/>
                  </a:solidFill>
                  <a:effectLst/>
                  <a:highlight>
                    <a:srgbClr val="FFFFFF"/>
                  </a:highlight>
                  <a:latin typeface="Arial" panose="020B0604020202020204" pitchFamily="34" charset="0"/>
                  <a:ea typeface="Times New Roman" panose="02020603050405020304" pitchFamily="18" charset="0"/>
                  <a:cs typeface="Arial" panose="020B0604020202020204" pitchFamily="34" charset="0"/>
                </a:rPr>
                <a:t>Creately</a:t>
              </a:r>
              <a:r>
                <a:rPr lang="it-IT" sz="1400" dirty="0">
                  <a:solidFill>
                    <a:srgbClr val="000000"/>
                  </a:solidFill>
                  <a:effectLst/>
                  <a:highlight>
                    <a:srgbClr val="FFFFFF"/>
                  </a:highlight>
                  <a:latin typeface="Arial" panose="020B0604020202020204" pitchFamily="34" charset="0"/>
                  <a:ea typeface="Times New Roman" panose="02020603050405020304" pitchFamily="18" charset="0"/>
                  <a:cs typeface="Arial" panose="020B0604020202020204" pitchFamily="34" charset="0"/>
                </a:rPr>
                <a:t>); </a:t>
              </a:r>
              <a:endParaRPr lang="it-IT" sz="1400" dirty="0">
                <a:effectLst/>
                <a:highlight>
                  <a:srgbClr val="FFFFFF"/>
                </a:highlight>
                <a:latin typeface="Arial" panose="020B0604020202020204" pitchFamily="34" charset="0"/>
                <a:ea typeface="Times New Roman" panose="02020603050405020304" pitchFamily="18" charset="0"/>
                <a:cs typeface="Arial" panose="020B0604020202020204" pitchFamily="34" charset="0"/>
              </a:endParaRPr>
            </a:p>
            <a:p>
              <a:pPr marL="990600" algn="just" fontAlgn="base">
                <a:lnSpc>
                  <a:spcPct val="150000"/>
                </a:lnSpc>
              </a:pPr>
              <a:r>
                <a:rPr lang="it-IT" sz="1400" b="1" dirty="0">
                  <a:solidFill>
                    <a:srgbClr val="000000"/>
                  </a:solidFill>
                  <a:effectLst/>
                  <a:highlight>
                    <a:srgbClr val="FFFFFF"/>
                  </a:highlight>
                  <a:latin typeface="Arial" panose="020B0604020202020204" pitchFamily="34" charset="0"/>
                  <a:ea typeface="Times New Roman" panose="02020603050405020304" pitchFamily="18" charset="0"/>
                  <a:cs typeface="Arial" panose="020B0604020202020204" pitchFamily="34" charset="0"/>
                </a:rPr>
                <a:t>                    </a:t>
              </a:r>
              <a:r>
                <a:rPr lang="it-IT" sz="1400" dirty="0">
                  <a:solidFill>
                    <a:srgbClr val="000000"/>
                  </a:solidFill>
                  <a:effectLst/>
                  <a:highlight>
                    <a:srgbClr val="FFFFFF"/>
                  </a:highlight>
                  <a:latin typeface="Arial" panose="020B0604020202020204" pitchFamily="34" charset="0"/>
                  <a:ea typeface="Times New Roman" panose="02020603050405020304" pitchFamily="18" charset="0"/>
                  <a:cs typeface="Arial" panose="020B0604020202020204" pitchFamily="34" charset="0"/>
                </a:rPr>
                <a:t>per tutti gli studenti</a:t>
              </a:r>
              <a:r>
                <a:rPr lang="it-IT" sz="1400" b="1" dirty="0">
                  <a:solidFill>
                    <a:srgbClr val="000000"/>
                  </a:solidFill>
                  <a:effectLst/>
                  <a:highlight>
                    <a:srgbClr val="FFFFFF"/>
                  </a:highlight>
                  <a:latin typeface="Arial" panose="020B0604020202020204" pitchFamily="34" charset="0"/>
                  <a:ea typeface="Times New Roman" panose="02020603050405020304" pitchFamily="18" charset="0"/>
                  <a:cs typeface="Arial" panose="020B0604020202020204" pitchFamily="34" charset="0"/>
                </a:rPr>
                <a:t> </a:t>
              </a:r>
              <a:r>
                <a:rPr lang="it-IT" sz="1400" dirty="0">
                  <a:solidFill>
                    <a:srgbClr val="000000"/>
                  </a:solidFill>
                  <a:effectLst/>
                  <a:highlight>
                    <a:srgbClr val="FFFFFF"/>
                  </a:highlight>
                  <a:latin typeface="Arial" panose="020B0604020202020204" pitchFamily="34" charset="0"/>
                  <a:ea typeface="Times New Roman" panose="02020603050405020304" pitchFamily="18" charset="0"/>
                  <a:cs typeface="Arial" panose="020B0604020202020204" pitchFamily="34" charset="0"/>
                </a:rPr>
                <a:t>appunti e</a:t>
              </a:r>
              <a:r>
                <a:rPr lang="it-IT" sz="1400" b="1" dirty="0">
                  <a:solidFill>
                    <a:srgbClr val="000000"/>
                  </a:solidFill>
                  <a:effectLst/>
                  <a:highlight>
                    <a:srgbClr val="FFFFFF"/>
                  </a:highlight>
                  <a:latin typeface="Arial" panose="020B0604020202020204" pitchFamily="34" charset="0"/>
                  <a:ea typeface="Times New Roman" panose="02020603050405020304" pitchFamily="18" charset="0"/>
                  <a:cs typeface="Arial" panose="020B0604020202020204" pitchFamily="34" charset="0"/>
                </a:rPr>
                <a:t> </a:t>
              </a:r>
              <a:r>
                <a:rPr lang="it-IT" sz="1400" dirty="0">
                  <a:solidFill>
                    <a:srgbClr val="000000"/>
                  </a:solidFill>
                  <a:effectLst/>
                  <a:highlight>
                    <a:srgbClr val="FFFFFF"/>
                  </a:highlight>
                  <a:latin typeface="Arial" panose="020B0604020202020204" pitchFamily="34" charset="0"/>
                  <a:ea typeface="Times New Roman" panose="02020603050405020304" pitchFamily="18" charset="0"/>
                  <a:cs typeface="Arial" panose="020B0604020202020204" pitchFamily="34" charset="0"/>
                </a:rPr>
                <a:t>mappe concettuali modificabili per permetterne la   </a:t>
              </a:r>
            </a:p>
            <a:p>
              <a:pPr marL="990600" algn="just" fontAlgn="base">
                <a:lnSpc>
                  <a:spcPct val="150000"/>
                </a:lnSpc>
              </a:pPr>
              <a:r>
                <a:rPr lang="it-IT" sz="1400" dirty="0">
                  <a:solidFill>
                    <a:srgbClr val="000000"/>
                  </a:solidFill>
                  <a:highlight>
                    <a:srgbClr val="FFFFFF"/>
                  </a:highlight>
                  <a:latin typeface="Arial" panose="020B0604020202020204" pitchFamily="34" charset="0"/>
                  <a:ea typeface="Times New Roman" panose="02020603050405020304" pitchFamily="18" charset="0"/>
                  <a:cs typeface="Arial" panose="020B0604020202020204" pitchFamily="34" charset="0"/>
                </a:rPr>
                <a:t>                    </a:t>
              </a:r>
              <a:r>
                <a:rPr lang="it-IT" sz="1400" dirty="0">
                  <a:solidFill>
                    <a:srgbClr val="000000"/>
                  </a:solidFill>
                  <a:effectLst/>
                  <a:highlight>
                    <a:srgbClr val="FFFFFF"/>
                  </a:highlight>
                  <a:latin typeface="Arial" panose="020B0604020202020204" pitchFamily="34" charset="0"/>
                  <a:ea typeface="Times New Roman" panose="02020603050405020304" pitchFamily="18" charset="0"/>
                  <a:cs typeface="Arial" panose="020B0604020202020204" pitchFamily="34" charset="0"/>
                </a:rPr>
                <a:t>personalizzazione.</a:t>
              </a:r>
              <a:endParaRPr lang="it-IT" sz="1400" dirty="0">
                <a:effectLst/>
                <a:highlight>
                  <a:srgbClr val="FFFFFF"/>
                </a:highlight>
                <a:latin typeface="Arial" panose="020B0604020202020204" pitchFamily="34" charset="0"/>
                <a:ea typeface="Times New Roman" panose="02020603050405020304" pitchFamily="18" charset="0"/>
                <a:cs typeface="Arial" panose="020B0604020202020204" pitchFamily="34" charset="0"/>
              </a:endParaRPr>
            </a:p>
            <a:p>
              <a:pPr marL="990600" algn="just" fontAlgn="base">
                <a:lnSpc>
                  <a:spcPct val="150000"/>
                </a:lnSpc>
              </a:pPr>
              <a:r>
                <a:rPr lang="it-IT" sz="800" dirty="0">
                  <a:solidFill>
                    <a:srgbClr val="000000"/>
                  </a:solidFill>
                  <a:effectLst/>
                  <a:highlight>
                    <a:srgbClr val="FFFFFF"/>
                  </a:highlight>
                  <a:latin typeface="Arial" panose="020B0604020202020204" pitchFamily="34" charset="0"/>
                  <a:ea typeface="Times New Roman" panose="02020603050405020304" pitchFamily="18" charset="0"/>
                  <a:cs typeface="Arial" panose="020B0604020202020204" pitchFamily="34" charset="0"/>
                </a:rPr>
                <a:t>                   </a:t>
              </a:r>
              <a:endParaRPr lang="it-IT" sz="800" b="1" kern="0" dirty="0">
                <a:effectLst/>
                <a:latin typeface="Arial" panose="020B0604020202020204" pitchFamily="34" charset="0"/>
                <a:ea typeface="Times New Roman" panose="02020603050405020304" pitchFamily="18" charset="0"/>
                <a:cs typeface="Arial" panose="020B0604020202020204" pitchFamily="34" charset="0"/>
              </a:endParaRPr>
            </a:p>
            <a:p>
              <a:pPr marL="1970088" indent="-1700213" algn="just">
                <a:lnSpc>
                  <a:spcPct val="150000"/>
                </a:lnSpc>
                <a:spcAft>
                  <a:spcPts val="800"/>
                </a:spcAft>
              </a:pPr>
              <a:r>
                <a:rPr lang="it-IT" sz="1400" kern="0" dirty="0">
                  <a:effectLst/>
                  <a:latin typeface="Arial" panose="020B0604020202020204" pitchFamily="34" charset="0"/>
                  <a:ea typeface="Times New Roman" panose="02020603050405020304" pitchFamily="18" charset="0"/>
                  <a:cs typeface="Arial" panose="020B0604020202020204" pitchFamily="34" charset="0"/>
                </a:rPr>
                <a:t>                                  video tutorial, webinar, consultazione di forum di discussione online; applicazioni di videochiamata (ad es. Teams, Meet) per le riunioni di lavoro e relative attività di condivisione (ad es. </a:t>
              </a:r>
              <a:r>
                <a:rPr lang="it-IT" sz="1400" kern="0" dirty="0" err="1">
                  <a:effectLst/>
                  <a:latin typeface="Arial" panose="020B0604020202020204" pitchFamily="34" charset="0"/>
                  <a:ea typeface="Times New Roman" panose="02020603050405020304" pitchFamily="18" charset="0"/>
                  <a:cs typeface="Arial" panose="020B0604020202020204" pitchFamily="34" charset="0"/>
                </a:rPr>
                <a:t>Jamboard</a:t>
              </a:r>
              <a:r>
                <a:rPr lang="it-IT" sz="1400" kern="0" dirty="0">
                  <a:effectLst/>
                  <a:latin typeface="Arial" panose="020B0604020202020204" pitchFamily="34" charset="0"/>
                  <a:ea typeface="Times New Roman" panose="02020603050405020304" pitchFamily="18" charset="0"/>
                  <a:cs typeface="Arial" panose="020B0604020202020204" pitchFamily="34" charset="0"/>
                </a:rPr>
                <a:t>). </a:t>
              </a:r>
            </a:p>
            <a:p>
              <a:pPr marL="1970088" indent="-1700213" algn="just">
                <a:lnSpc>
                  <a:spcPct val="150000"/>
                </a:lnSpc>
                <a:spcAft>
                  <a:spcPts val="800"/>
                </a:spcAft>
              </a:pPr>
              <a:r>
                <a:rPr lang="it-IT" sz="1400" kern="0" dirty="0">
                  <a:latin typeface="Arial" panose="020B0604020202020204" pitchFamily="34" charset="0"/>
                  <a:ea typeface="Times New Roman" panose="02020603050405020304" pitchFamily="18" charset="0"/>
                  <a:cs typeface="Arial" panose="020B0604020202020204" pitchFamily="34" charset="0"/>
                </a:rPr>
                <a:t>                                  </a:t>
              </a:r>
              <a:r>
                <a:rPr lang="it-IT" sz="1400" kern="0" dirty="0">
                  <a:effectLst/>
                  <a:latin typeface="Arial" panose="020B0604020202020204" pitchFamily="34" charset="0"/>
                  <a:ea typeface="Times New Roman" panose="02020603050405020304" pitchFamily="18" charset="0"/>
                  <a:cs typeface="Arial" panose="020B0604020202020204" pitchFamily="34" charset="0"/>
                </a:rPr>
                <a:t>Spazi cloud per eventuali necessità di storage (Google Drive, Microsoft One Drive…).</a:t>
              </a:r>
            </a:p>
            <a:p>
              <a:pPr marL="1970088" indent="-1700213" algn="just">
                <a:lnSpc>
                  <a:spcPct val="150000"/>
                </a:lnSpc>
                <a:spcAft>
                  <a:spcPts val="800"/>
                </a:spcAft>
              </a:pPr>
              <a:r>
                <a:rPr lang="it-IT" sz="1400" kern="0" dirty="0">
                  <a:latin typeface="Arial" panose="020B0604020202020204" pitchFamily="34" charset="0"/>
                  <a:ea typeface="Calibri" panose="020F0502020204030204" pitchFamily="34" charset="0"/>
                  <a:cs typeface="Arial" panose="020B0604020202020204" pitchFamily="34" charset="0"/>
                </a:rPr>
                <a:t>                                  Piattaforme QUIZZIZ, </a:t>
              </a:r>
              <a:r>
                <a:rPr lang="it-IT" sz="1400" kern="0" dirty="0" err="1">
                  <a:latin typeface="Arial" panose="020B0604020202020204" pitchFamily="34" charset="0"/>
                  <a:ea typeface="Calibri" panose="020F0502020204030204" pitchFamily="34" charset="0"/>
                  <a:cs typeface="Arial" panose="020B0604020202020204" pitchFamily="34" charset="0"/>
                </a:rPr>
                <a:t>Kahoot</a:t>
              </a:r>
              <a:r>
                <a:rPr lang="it-IT" sz="1400" kern="0" dirty="0">
                  <a:latin typeface="Arial" panose="020B0604020202020204" pitchFamily="34" charset="0"/>
                  <a:ea typeface="Calibri" panose="020F0502020204030204" pitchFamily="34" charset="0"/>
                  <a:cs typeface="Arial" panose="020B0604020202020204" pitchFamily="34" charset="0"/>
                </a:rPr>
                <a:t>, Google Moduli (anche concordate con gli studenti).</a:t>
              </a:r>
              <a:endParaRPr lang="it-IT" sz="1400" kern="100" dirty="0">
                <a:effectLst/>
                <a:latin typeface="Arial" panose="020B0604020202020204" pitchFamily="34" charset="0"/>
                <a:ea typeface="Calibri" panose="020F0502020204030204" pitchFamily="34" charset="0"/>
                <a:cs typeface="Arial" panose="020B0604020202020204" pitchFamily="34" charset="0"/>
              </a:endParaRPr>
            </a:p>
          </p:txBody>
        </p:sp>
        <p:sp>
          <p:nvSpPr>
            <p:cNvPr id="8" name="CasellaDiTesto 7">
              <a:extLst>
                <a:ext uri="{FF2B5EF4-FFF2-40B4-BE49-F238E27FC236}">
                  <a16:creationId xmlns:a16="http://schemas.microsoft.com/office/drawing/2014/main" id="{CDE840D8-D197-CEE3-539D-95017A6B6D0D}"/>
                </a:ext>
              </a:extLst>
            </p:cNvPr>
            <p:cNvSpPr txBox="1"/>
            <p:nvPr/>
          </p:nvSpPr>
          <p:spPr>
            <a:xfrm>
              <a:off x="348999" y="2552757"/>
              <a:ext cx="1276141" cy="523220"/>
            </a:xfrm>
            <a:prstGeom prst="rect">
              <a:avLst/>
            </a:prstGeom>
            <a:noFill/>
          </p:spPr>
          <p:txBody>
            <a:bodyPr wrap="square" rtlCol="0">
              <a:spAutoFit/>
            </a:bodyPr>
            <a:lstStyle/>
            <a:p>
              <a:r>
                <a:rPr lang="it-IT" sz="1400" b="1" dirty="0">
                  <a:solidFill>
                    <a:srgbClr val="000000"/>
                  </a:solidFill>
                  <a:highlight>
                    <a:srgbClr val="FFFFFF"/>
                  </a:highlight>
                  <a:latin typeface="Arial" panose="020B0604020202020204" pitchFamily="34" charset="0"/>
                  <a:cs typeface="Arial" panose="020B0604020202020204" pitchFamily="34" charset="0"/>
                </a:rPr>
                <a:t>    Strumenti multimediali</a:t>
              </a:r>
            </a:p>
          </p:txBody>
        </p:sp>
      </p:grpSp>
      <p:sp>
        <p:nvSpPr>
          <p:cNvPr id="10" name="CasellaDiTesto 9">
            <a:extLst>
              <a:ext uri="{FF2B5EF4-FFF2-40B4-BE49-F238E27FC236}">
                <a16:creationId xmlns:a16="http://schemas.microsoft.com/office/drawing/2014/main" id="{3CE04637-4AF9-D47E-095F-B71C21F1EC9F}"/>
              </a:ext>
            </a:extLst>
          </p:cNvPr>
          <p:cNvSpPr txBox="1"/>
          <p:nvPr/>
        </p:nvSpPr>
        <p:spPr>
          <a:xfrm>
            <a:off x="401939" y="3972395"/>
            <a:ext cx="9022395" cy="2406877"/>
          </a:xfrm>
          <a:prstGeom prst="rect">
            <a:avLst/>
          </a:prstGeom>
          <a:noFill/>
        </p:spPr>
        <p:txBody>
          <a:bodyPr wrap="square" rtlCol="0">
            <a:spAutoFit/>
          </a:bodyPr>
          <a:lstStyle/>
          <a:p>
            <a:pPr>
              <a:lnSpc>
                <a:spcPct val="150000"/>
              </a:lnSpc>
            </a:pPr>
            <a:r>
              <a:rPr lang="it-IT" sz="1400" b="1" dirty="0">
                <a:solidFill>
                  <a:srgbClr val="000000"/>
                </a:solidFill>
                <a:highlight>
                  <a:srgbClr val="FFFFFF"/>
                </a:highlight>
                <a:latin typeface="Arial" panose="020B0604020202020204" pitchFamily="34" charset="0"/>
                <a:cs typeface="Arial" panose="020B0604020202020204" pitchFamily="34" charset="0"/>
              </a:rPr>
              <a:t>Metodologie:</a:t>
            </a:r>
            <a:r>
              <a:rPr lang="it-IT" dirty="0">
                <a:latin typeface="Arial" panose="020B0604020202020204" pitchFamily="34" charset="0"/>
                <a:cs typeface="Arial" panose="020B0604020202020204" pitchFamily="34" charset="0"/>
              </a:rPr>
              <a:t> </a:t>
            </a:r>
            <a:r>
              <a:rPr lang="it-IT" sz="1400" b="1" dirty="0">
                <a:solidFill>
                  <a:srgbClr val="000000"/>
                </a:solidFill>
                <a:highlight>
                  <a:srgbClr val="FFFFFF"/>
                </a:highlight>
                <a:latin typeface="Arial" panose="020B0604020202020204" pitchFamily="34" charset="0"/>
                <a:cs typeface="Arial" panose="020B0604020202020204" pitchFamily="34" charset="0"/>
              </a:rPr>
              <a:t>Lezione interattiva e dialogata </a:t>
            </a:r>
            <a:r>
              <a:rPr lang="it-IT" sz="1400" dirty="0">
                <a:solidFill>
                  <a:srgbClr val="000000"/>
                </a:solidFill>
                <a:highlight>
                  <a:srgbClr val="FFFFFF"/>
                </a:highlight>
                <a:latin typeface="Arial" panose="020B0604020202020204" pitchFamily="34" charset="0"/>
                <a:cs typeface="Arial" panose="020B0604020202020204" pitchFamily="34" charset="0"/>
              </a:rPr>
              <a:t>per introdurre gli aspetti teorici con esercizi svolti passo </a:t>
            </a:r>
            <a:r>
              <a:rPr lang="it-IT" sz="1400" dirty="0" err="1">
                <a:solidFill>
                  <a:srgbClr val="000000"/>
                </a:solidFill>
                <a:highlight>
                  <a:srgbClr val="FFFFFF"/>
                </a:highlight>
                <a:latin typeface="Arial" panose="020B0604020202020204" pitchFamily="34" charset="0"/>
                <a:cs typeface="Arial" panose="020B0604020202020204" pitchFamily="34" charset="0"/>
              </a:rPr>
              <a:t>passo</a:t>
            </a:r>
            <a:r>
              <a:rPr lang="it-IT" sz="1400" dirty="0">
                <a:solidFill>
                  <a:srgbClr val="000000"/>
                </a:solidFill>
                <a:highlight>
                  <a:srgbClr val="FFFFFF"/>
                </a:highlight>
                <a:latin typeface="Arial" panose="020B0604020202020204" pitchFamily="34" charset="0"/>
                <a:cs typeface="Arial" panose="020B0604020202020204" pitchFamily="34" charset="0"/>
              </a:rPr>
              <a:t>.</a:t>
            </a:r>
          </a:p>
          <a:p>
            <a:pPr>
              <a:lnSpc>
                <a:spcPct val="150000"/>
              </a:lnSpc>
            </a:pPr>
            <a:r>
              <a:rPr lang="it-IT" sz="1400" dirty="0">
                <a:solidFill>
                  <a:srgbClr val="000000"/>
                </a:solidFill>
                <a:highlight>
                  <a:srgbClr val="FFFFFF"/>
                </a:highlight>
                <a:latin typeface="Arial" panose="020B0604020202020204" pitchFamily="34" charset="0"/>
                <a:cs typeface="Arial" panose="020B0604020202020204" pitchFamily="34" charset="0"/>
              </a:rPr>
              <a:t>                       Ogni spiegazione teorica è seguita dall’attività </a:t>
            </a:r>
            <a:r>
              <a:rPr lang="it-IT" sz="1400" b="1" dirty="0">
                <a:solidFill>
                  <a:srgbClr val="000000"/>
                </a:solidFill>
                <a:highlight>
                  <a:srgbClr val="FFFFFF"/>
                </a:highlight>
                <a:latin typeface="Arial" panose="020B0604020202020204" pitchFamily="34" charset="0"/>
                <a:cs typeface="Arial" panose="020B0604020202020204" pitchFamily="34" charset="0"/>
              </a:rPr>
              <a:t>TRY YOURSELF </a:t>
            </a:r>
            <a:r>
              <a:rPr lang="it-IT" sz="1400" dirty="0">
                <a:solidFill>
                  <a:srgbClr val="000000"/>
                </a:solidFill>
                <a:highlight>
                  <a:srgbClr val="FFFFFF"/>
                </a:highlight>
                <a:latin typeface="Arial" panose="020B0604020202020204" pitchFamily="34" charset="0"/>
                <a:cs typeface="Arial" panose="020B0604020202020204" pitchFamily="34" charset="0"/>
              </a:rPr>
              <a:t>in cui ciascun allievo </a:t>
            </a:r>
          </a:p>
          <a:p>
            <a:pPr>
              <a:lnSpc>
                <a:spcPct val="150000"/>
              </a:lnSpc>
            </a:pPr>
            <a:r>
              <a:rPr lang="it-IT" sz="1400" dirty="0">
                <a:solidFill>
                  <a:srgbClr val="000000"/>
                </a:solidFill>
                <a:highlight>
                  <a:srgbClr val="FFFFFF"/>
                </a:highlight>
                <a:latin typeface="Arial" panose="020B0604020202020204" pitchFamily="34" charset="0"/>
                <a:cs typeface="Arial" panose="020B0604020202020204" pitchFamily="34" charset="0"/>
              </a:rPr>
              <a:t>                        sperimenta quanto appena spiegato attraverso la creazione di codice.</a:t>
            </a:r>
          </a:p>
          <a:p>
            <a:pPr>
              <a:lnSpc>
                <a:spcPct val="150000"/>
              </a:lnSpc>
            </a:pPr>
            <a:r>
              <a:rPr lang="it-IT" sz="1400" dirty="0">
                <a:solidFill>
                  <a:srgbClr val="000000"/>
                </a:solidFill>
                <a:highlight>
                  <a:srgbClr val="FFFFFF"/>
                </a:highlight>
                <a:latin typeface="Arial" panose="020B0604020202020204" pitchFamily="34" charset="0"/>
                <a:cs typeface="Arial" panose="020B0604020202020204" pitchFamily="34" charset="0"/>
              </a:rPr>
              <a:t>                        Apprendimento basato sul  </a:t>
            </a:r>
            <a:r>
              <a:rPr lang="it-IT" sz="1400" b="1" dirty="0">
                <a:solidFill>
                  <a:srgbClr val="000000"/>
                </a:solidFill>
                <a:highlight>
                  <a:srgbClr val="FFFFFF"/>
                </a:highlight>
                <a:latin typeface="Arial" panose="020B0604020202020204" pitchFamily="34" charset="0"/>
                <a:cs typeface="Arial" panose="020B0604020202020204" pitchFamily="34" charset="0"/>
              </a:rPr>
              <a:t>Project – </a:t>
            </a:r>
            <a:r>
              <a:rPr lang="it-IT" sz="1400" b="1" dirty="0" err="1">
                <a:solidFill>
                  <a:srgbClr val="000000"/>
                </a:solidFill>
                <a:highlight>
                  <a:srgbClr val="FFFFFF"/>
                </a:highlight>
                <a:latin typeface="Arial" panose="020B0604020202020204" pitchFamily="34" charset="0"/>
                <a:cs typeface="Arial" panose="020B0604020202020204" pitchFamily="34" charset="0"/>
              </a:rPr>
              <a:t>Based</a:t>
            </a:r>
            <a:r>
              <a:rPr lang="it-IT" sz="1400" b="1" dirty="0">
                <a:solidFill>
                  <a:srgbClr val="000000"/>
                </a:solidFill>
                <a:highlight>
                  <a:srgbClr val="FFFFFF"/>
                </a:highlight>
                <a:latin typeface="Arial" panose="020B0604020202020204" pitchFamily="34" charset="0"/>
                <a:cs typeface="Arial" panose="020B0604020202020204" pitchFamily="34" charset="0"/>
              </a:rPr>
              <a:t> Learning </a:t>
            </a:r>
            <a:r>
              <a:rPr lang="it-IT" sz="1400" dirty="0">
                <a:solidFill>
                  <a:srgbClr val="000000"/>
                </a:solidFill>
                <a:highlight>
                  <a:srgbClr val="FFFFFF"/>
                </a:highlight>
                <a:latin typeface="Arial" panose="020B0604020202020204" pitchFamily="34" charset="0"/>
                <a:cs typeface="Arial" panose="020B0604020202020204" pitchFamily="34" charset="0"/>
              </a:rPr>
              <a:t>metodologia didattica di tipo </a:t>
            </a:r>
          </a:p>
          <a:p>
            <a:pPr>
              <a:lnSpc>
                <a:spcPct val="150000"/>
              </a:lnSpc>
            </a:pPr>
            <a:r>
              <a:rPr lang="it-IT" sz="1400" dirty="0">
                <a:solidFill>
                  <a:srgbClr val="000000"/>
                </a:solidFill>
                <a:highlight>
                  <a:srgbClr val="FFFFFF"/>
                </a:highlight>
                <a:latin typeface="Arial" panose="020B0604020202020204" pitchFamily="34" charset="0"/>
                <a:cs typeface="Arial" panose="020B0604020202020204" pitchFamily="34" charset="0"/>
              </a:rPr>
              <a:t>                        collaborativa ed attiva basata sull’apprendimento per progetti. Gli studenti si organizzano </a:t>
            </a:r>
          </a:p>
          <a:p>
            <a:pPr>
              <a:lnSpc>
                <a:spcPct val="150000"/>
              </a:lnSpc>
            </a:pPr>
            <a:r>
              <a:rPr lang="it-IT" sz="1400" dirty="0">
                <a:solidFill>
                  <a:srgbClr val="000000"/>
                </a:solidFill>
                <a:highlight>
                  <a:srgbClr val="FFFFFF"/>
                </a:highlight>
                <a:latin typeface="Arial" panose="020B0604020202020204" pitchFamily="34" charset="0"/>
                <a:cs typeface="Arial" panose="020B0604020202020204" pitchFamily="34" charset="0"/>
              </a:rPr>
              <a:t>                        in gruppi e autonomamente decidono i tempi e si dividono il lavoro; il docente ha il </a:t>
            </a:r>
          </a:p>
          <a:p>
            <a:pPr>
              <a:lnSpc>
                <a:spcPct val="150000"/>
              </a:lnSpc>
            </a:pPr>
            <a:r>
              <a:rPr lang="it-IT" sz="1400" dirty="0">
                <a:solidFill>
                  <a:srgbClr val="000000"/>
                </a:solidFill>
                <a:highlight>
                  <a:srgbClr val="FFFFFF"/>
                </a:highlight>
                <a:latin typeface="Arial" panose="020B0604020202020204" pitchFamily="34" charset="0"/>
                <a:cs typeface="Arial" panose="020B0604020202020204" pitchFamily="34" charset="0"/>
              </a:rPr>
              <a:t>                        compito di guidare, monitorare e interviene ad ogni richiesta di assistenza. </a:t>
            </a:r>
          </a:p>
        </p:txBody>
      </p:sp>
      <p:pic>
        <p:nvPicPr>
          <p:cNvPr id="11" name="Immagine 10">
            <a:extLst>
              <a:ext uri="{FF2B5EF4-FFF2-40B4-BE49-F238E27FC236}">
                <a16:creationId xmlns:a16="http://schemas.microsoft.com/office/drawing/2014/main" id="{2F51A52A-E5A2-27E6-889D-008A5F997F46}"/>
              </a:ext>
            </a:extLst>
          </p:cNvPr>
          <p:cNvPicPr>
            <a:picLocks noChangeAspect="1"/>
          </p:cNvPicPr>
          <p:nvPr/>
        </p:nvPicPr>
        <p:blipFill>
          <a:blip r:embed="rId2"/>
          <a:stretch>
            <a:fillRect/>
          </a:stretch>
        </p:blipFill>
        <p:spPr>
          <a:xfrm>
            <a:off x="11307890" y="70336"/>
            <a:ext cx="843919" cy="6714665"/>
          </a:xfrm>
          <a:prstGeom prst="rect">
            <a:avLst/>
          </a:prstGeom>
        </p:spPr>
      </p:pic>
      <p:sp>
        <p:nvSpPr>
          <p:cNvPr id="12" name="Rettangolo 11">
            <a:extLst>
              <a:ext uri="{FF2B5EF4-FFF2-40B4-BE49-F238E27FC236}">
                <a16:creationId xmlns:a16="http://schemas.microsoft.com/office/drawing/2014/main" id="{3FF94AC4-B38F-A703-3780-3611FA21C4D6}"/>
              </a:ext>
            </a:extLst>
          </p:cNvPr>
          <p:cNvSpPr/>
          <p:nvPr/>
        </p:nvSpPr>
        <p:spPr>
          <a:xfrm>
            <a:off x="1616765" y="4146957"/>
            <a:ext cx="7807569" cy="937510"/>
          </a:xfrm>
          <a:prstGeom prst="rect">
            <a:avLst/>
          </a:prstGeom>
          <a:noFill/>
          <a:ln w="57150">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3" name="CasellaDiTesto 12">
            <a:extLst>
              <a:ext uri="{FF2B5EF4-FFF2-40B4-BE49-F238E27FC236}">
                <a16:creationId xmlns:a16="http://schemas.microsoft.com/office/drawing/2014/main" id="{29F8F301-CE13-07DE-4C1F-98443363BA40}"/>
              </a:ext>
            </a:extLst>
          </p:cNvPr>
          <p:cNvSpPr txBox="1"/>
          <p:nvPr/>
        </p:nvSpPr>
        <p:spPr>
          <a:xfrm>
            <a:off x="9601567" y="2924072"/>
            <a:ext cx="1603363" cy="1938992"/>
          </a:xfrm>
          <a:prstGeom prst="rect">
            <a:avLst/>
          </a:prstGeom>
          <a:noFill/>
          <a:ln w="38100">
            <a:solidFill>
              <a:srgbClr val="92D050"/>
            </a:solidFill>
          </a:ln>
        </p:spPr>
        <p:txBody>
          <a:bodyPr wrap="square" rtlCol="0">
            <a:spAutoFit/>
          </a:bodyPr>
          <a:lstStyle/>
          <a:p>
            <a:r>
              <a:rPr lang="it-IT" sz="1200" i="1" dirty="0"/>
              <a:t>Principio della continuità</a:t>
            </a:r>
            <a:r>
              <a:rPr lang="it-IT" sz="1200" dirty="0"/>
              <a:t>: l’argomento della lezione segue un percorso continuativo che  mira all’introduzione del concetto teorico e dell’applicazione pratica</a:t>
            </a:r>
          </a:p>
        </p:txBody>
      </p:sp>
      <p:cxnSp>
        <p:nvCxnSpPr>
          <p:cNvPr id="15" name="Connettore 2 14">
            <a:extLst>
              <a:ext uri="{FF2B5EF4-FFF2-40B4-BE49-F238E27FC236}">
                <a16:creationId xmlns:a16="http://schemas.microsoft.com/office/drawing/2014/main" id="{EE9B4C73-4AD5-7354-EE93-69FAF7D5870B}"/>
              </a:ext>
            </a:extLst>
          </p:cNvPr>
          <p:cNvCxnSpPr/>
          <p:nvPr/>
        </p:nvCxnSpPr>
        <p:spPr>
          <a:xfrm flipV="1">
            <a:off x="9013377" y="3687745"/>
            <a:ext cx="522514" cy="358780"/>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6" name="Rettangolo 15">
            <a:extLst>
              <a:ext uri="{FF2B5EF4-FFF2-40B4-BE49-F238E27FC236}">
                <a16:creationId xmlns:a16="http://schemas.microsoft.com/office/drawing/2014/main" id="{61ED4EE5-376D-E732-F39E-3AEE7958324F}"/>
              </a:ext>
            </a:extLst>
          </p:cNvPr>
          <p:cNvSpPr/>
          <p:nvPr/>
        </p:nvSpPr>
        <p:spPr>
          <a:xfrm>
            <a:off x="1616764" y="5145689"/>
            <a:ext cx="7807569" cy="1375692"/>
          </a:xfrm>
          <a:prstGeom prst="rect">
            <a:avLst/>
          </a:prstGeom>
          <a:noFill/>
          <a:ln w="5715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17" name="Connettore 2 16">
            <a:extLst>
              <a:ext uri="{FF2B5EF4-FFF2-40B4-BE49-F238E27FC236}">
                <a16:creationId xmlns:a16="http://schemas.microsoft.com/office/drawing/2014/main" id="{2E619635-77A9-2BC1-2525-C514E5A97900}"/>
              </a:ext>
            </a:extLst>
          </p:cNvPr>
          <p:cNvCxnSpPr>
            <a:cxnSpLocks/>
          </p:cNvCxnSpPr>
          <p:nvPr/>
        </p:nvCxnSpPr>
        <p:spPr>
          <a:xfrm>
            <a:off x="9424333" y="5364392"/>
            <a:ext cx="322568" cy="101914"/>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0" name="CasellaDiTesto 19">
            <a:extLst>
              <a:ext uri="{FF2B5EF4-FFF2-40B4-BE49-F238E27FC236}">
                <a16:creationId xmlns:a16="http://schemas.microsoft.com/office/drawing/2014/main" id="{CF8F4BD6-306A-BADA-B89A-B277374936D2}"/>
              </a:ext>
            </a:extLst>
          </p:cNvPr>
          <p:cNvSpPr txBox="1"/>
          <p:nvPr/>
        </p:nvSpPr>
        <p:spPr>
          <a:xfrm>
            <a:off x="9601567" y="5164860"/>
            <a:ext cx="1603364" cy="1200329"/>
          </a:xfrm>
          <a:prstGeom prst="rect">
            <a:avLst/>
          </a:prstGeom>
          <a:noFill/>
          <a:ln w="38100">
            <a:solidFill>
              <a:srgbClr val="00B050"/>
            </a:solidFill>
          </a:ln>
        </p:spPr>
        <p:txBody>
          <a:bodyPr wrap="square" rtlCol="0">
            <a:spAutoFit/>
          </a:bodyPr>
          <a:lstStyle/>
          <a:p>
            <a:r>
              <a:rPr lang="it-IT" sz="1200" i="1" dirty="0"/>
              <a:t>Principio dell’adesione</a:t>
            </a:r>
            <a:r>
              <a:rPr lang="it-IT" sz="1200" dirty="0"/>
              <a:t>: l’utilizzo in prima persona del codice presentato rappresenta motivo di coinvolgimento</a:t>
            </a:r>
          </a:p>
        </p:txBody>
      </p:sp>
    </p:spTree>
    <p:extLst>
      <p:ext uri="{BB962C8B-B14F-4D97-AF65-F5344CB8AC3E}">
        <p14:creationId xmlns:p14="http://schemas.microsoft.com/office/powerpoint/2010/main" val="31051105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7" name="Connettore diritto 16">
            <a:extLst>
              <a:ext uri="{FF2B5EF4-FFF2-40B4-BE49-F238E27FC236}">
                <a16:creationId xmlns:a16="http://schemas.microsoft.com/office/drawing/2014/main" id="{E686505F-C529-A51E-00DF-6C99E6D26DE3}"/>
              </a:ext>
            </a:extLst>
          </p:cNvPr>
          <p:cNvCxnSpPr/>
          <p:nvPr/>
        </p:nvCxnSpPr>
        <p:spPr>
          <a:xfrm>
            <a:off x="543992" y="639302"/>
            <a:ext cx="11059886" cy="0"/>
          </a:xfrm>
          <a:prstGeom prst="line">
            <a:avLst/>
          </a:prstGeom>
          <a:ln>
            <a:solidFill>
              <a:srgbClr val="1482AC"/>
            </a:solidFill>
          </a:ln>
        </p:spPr>
        <p:style>
          <a:lnRef idx="1">
            <a:schemeClr val="accent1"/>
          </a:lnRef>
          <a:fillRef idx="0">
            <a:schemeClr val="accent1"/>
          </a:fillRef>
          <a:effectRef idx="0">
            <a:schemeClr val="accent1"/>
          </a:effectRef>
          <a:fontRef idx="minor">
            <a:schemeClr val="tx1"/>
          </a:fontRef>
        </p:style>
      </p:cxnSp>
      <p:sp>
        <p:nvSpPr>
          <p:cNvPr id="5" name="Titolo 4">
            <a:extLst>
              <a:ext uri="{FF2B5EF4-FFF2-40B4-BE49-F238E27FC236}">
                <a16:creationId xmlns:a16="http://schemas.microsoft.com/office/drawing/2014/main" id="{AF234908-F993-3EBB-16EF-BF08E3315714}"/>
              </a:ext>
            </a:extLst>
          </p:cNvPr>
          <p:cNvSpPr>
            <a:spLocks noGrp="1"/>
          </p:cNvSpPr>
          <p:nvPr>
            <p:ph type="title"/>
          </p:nvPr>
        </p:nvSpPr>
        <p:spPr>
          <a:xfrm>
            <a:off x="648953" y="1397358"/>
            <a:ext cx="1941635" cy="522583"/>
          </a:xfrm>
        </p:spPr>
        <p:txBody>
          <a:bodyPr>
            <a:normAutofit/>
          </a:bodyPr>
          <a:lstStyle/>
          <a:p>
            <a:r>
              <a:rPr lang="it-IT" sz="1400" b="1" dirty="0">
                <a:solidFill>
                  <a:srgbClr val="1482AC"/>
                </a:solidFill>
                <a:latin typeface="Arial" panose="020B0604020202020204" pitchFamily="34" charset="0"/>
                <a:ea typeface="+mn-ea"/>
                <a:cs typeface="Arial" panose="020B0604020202020204" pitchFamily="34" charset="0"/>
              </a:rPr>
              <a:t>Obiettivi formativi</a:t>
            </a:r>
            <a:endParaRPr lang="it-IT" sz="1400" dirty="0">
              <a:solidFill>
                <a:srgbClr val="1482AC"/>
              </a:solidFill>
              <a:latin typeface="Arial" panose="020B0604020202020204" pitchFamily="34" charset="0"/>
              <a:ea typeface="+mn-ea"/>
              <a:cs typeface="Arial" panose="020B0604020202020204" pitchFamily="34" charset="0"/>
            </a:endParaRPr>
          </a:p>
        </p:txBody>
      </p:sp>
      <p:sp>
        <p:nvSpPr>
          <p:cNvPr id="7" name="Titolo 4">
            <a:extLst>
              <a:ext uri="{FF2B5EF4-FFF2-40B4-BE49-F238E27FC236}">
                <a16:creationId xmlns:a16="http://schemas.microsoft.com/office/drawing/2014/main" id="{CC222A34-A81B-F043-ABA5-D1AA36FDEA16}"/>
              </a:ext>
            </a:extLst>
          </p:cNvPr>
          <p:cNvSpPr txBox="1">
            <a:spLocks/>
          </p:cNvSpPr>
          <p:nvPr/>
        </p:nvSpPr>
        <p:spPr>
          <a:xfrm>
            <a:off x="3277537" y="1927699"/>
            <a:ext cx="7464151" cy="9347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542925" indent="-542925">
              <a:lnSpc>
                <a:spcPct val="160000"/>
              </a:lnSpc>
            </a:pPr>
            <a:r>
              <a:rPr lang="it-IT" sz="1200" b="1" dirty="0">
                <a:solidFill>
                  <a:srgbClr val="1482AC"/>
                </a:solidFill>
                <a:latin typeface="Arial" panose="020B0604020202020204" pitchFamily="34" charset="0"/>
                <a:ea typeface="+mn-ea"/>
                <a:cs typeface="Arial" panose="020B0604020202020204" pitchFamily="34" charset="0"/>
              </a:rPr>
              <a:t>Abilità: </a:t>
            </a:r>
            <a:r>
              <a:rPr lang="it-IT" sz="1200" dirty="0">
                <a:latin typeface="Arial" panose="020B0604020202020204" pitchFamily="34" charset="0"/>
                <a:cs typeface="Arial" panose="020B0604020202020204" pitchFamily="34" charset="0"/>
              </a:rPr>
              <a:t>gli studenti acquisiranno la capacità di codificare in linguaggio C il codice per effettuare la ricerca di un elemento in un array, sia esso ordinato che non ordinato, e di utilizzare tale codice per risolvere altre problematiche </a:t>
            </a:r>
          </a:p>
        </p:txBody>
      </p:sp>
      <p:sp>
        <p:nvSpPr>
          <p:cNvPr id="8" name="Titolo 4">
            <a:extLst>
              <a:ext uri="{FF2B5EF4-FFF2-40B4-BE49-F238E27FC236}">
                <a16:creationId xmlns:a16="http://schemas.microsoft.com/office/drawing/2014/main" id="{27B69FAC-5CD7-630D-5746-DDFCF5806CC4}"/>
              </a:ext>
            </a:extLst>
          </p:cNvPr>
          <p:cNvSpPr txBox="1">
            <a:spLocks/>
          </p:cNvSpPr>
          <p:nvPr/>
        </p:nvSpPr>
        <p:spPr>
          <a:xfrm>
            <a:off x="2590587" y="2716158"/>
            <a:ext cx="6905105" cy="154576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it-IT" sz="1200" b="1" dirty="0">
                <a:solidFill>
                  <a:srgbClr val="1482AC"/>
                </a:solidFill>
                <a:latin typeface="Arial" panose="020B0604020202020204" pitchFamily="34" charset="0"/>
                <a:ea typeface="+mn-ea"/>
                <a:cs typeface="Arial" panose="020B0604020202020204" pitchFamily="34" charset="0"/>
              </a:rPr>
              <a:t> </a:t>
            </a:r>
          </a:p>
          <a:p>
            <a:pPr marL="1798638" indent="-1798638">
              <a:lnSpc>
                <a:spcPct val="150000"/>
              </a:lnSpc>
            </a:pPr>
            <a:r>
              <a:rPr lang="it-IT" sz="1200" b="1" dirty="0">
                <a:solidFill>
                  <a:srgbClr val="1482AC"/>
                </a:solidFill>
                <a:latin typeface="Arial" panose="020B0604020202020204" pitchFamily="34" charset="0"/>
                <a:ea typeface="+mn-ea"/>
                <a:cs typeface="Arial" panose="020B0604020202020204" pitchFamily="34" charset="0"/>
              </a:rPr>
              <a:t> </a:t>
            </a:r>
          </a:p>
        </p:txBody>
      </p:sp>
      <p:cxnSp>
        <p:nvCxnSpPr>
          <p:cNvPr id="9" name="Connettore diritto 8">
            <a:extLst>
              <a:ext uri="{FF2B5EF4-FFF2-40B4-BE49-F238E27FC236}">
                <a16:creationId xmlns:a16="http://schemas.microsoft.com/office/drawing/2014/main" id="{0F5BC711-50AA-25A5-E4BE-5A6255C1E92C}"/>
              </a:ext>
            </a:extLst>
          </p:cNvPr>
          <p:cNvCxnSpPr/>
          <p:nvPr/>
        </p:nvCxnSpPr>
        <p:spPr>
          <a:xfrm>
            <a:off x="1003412" y="6499382"/>
            <a:ext cx="11059886" cy="0"/>
          </a:xfrm>
          <a:prstGeom prst="line">
            <a:avLst/>
          </a:prstGeom>
        </p:spPr>
        <p:style>
          <a:lnRef idx="1">
            <a:schemeClr val="accent1"/>
          </a:lnRef>
          <a:fillRef idx="0">
            <a:schemeClr val="accent1"/>
          </a:fillRef>
          <a:effectRef idx="0">
            <a:schemeClr val="accent1"/>
          </a:effectRef>
          <a:fontRef idx="minor">
            <a:schemeClr val="tx1"/>
          </a:fontRef>
        </p:style>
      </p:cxnSp>
      <p:pic>
        <p:nvPicPr>
          <p:cNvPr id="12" name="Immagine 11">
            <a:extLst>
              <a:ext uri="{FF2B5EF4-FFF2-40B4-BE49-F238E27FC236}">
                <a16:creationId xmlns:a16="http://schemas.microsoft.com/office/drawing/2014/main" id="{66CD4B18-9595-646D-3FFB-2D5019B18750}"/>
              </a:ext>
            </a:extLst>
          </p:cNvPr>
          <p:cNvPicPr>
            <a:picLocks noChangeAspect="1"/>
          </p:cNvPicPr>
          <p:nvPr/>
        </p:nvPicPr>
        <p:blipFill rotWithShape="1">
          <a:blip r:embed="rId2"/>
          <a:srcRect l="7982" t="5472" b="10304"/>
          <a:stretch/>
        </p:blipFill>
        <p:spPr>
          <a:xfrm>
            <a:off x="128700" y="5219361"/>
            <a:ext cx="1870921" cy="1531526"/>
          </a:xfrm>
          <a:prstGeom prst="rect">
            <a:avLst/>
          </a:prstGeom>
        </p:spPr>
      </p:pic>
      <p:pic>
        <p:nvPicPr>
          <p:cNvPr id="13" name="Immagine 12">
            <a:extLst>
              <a:ext uri="{FF2B5EF4-FFF2-40B4-BE49-F238E27FC236}">
                <a16:creationId xmlns:a16="http://schemas.microsoft.com/office/drawing/2014/main" id="{16184958-5F56-4FF1-E597-F78C2B9EF7E3}"/>
              </a:ext>
            </a:extLst>
          </p:cNvPr>
          <p:cNvPicPr>
            <a:picLocks noChangeAspect="1"/>
          </p:cNvPicPr>
          <p:nvPr/>
        </p:nvPicPr>
        <p:blipFill rotWithShape="1">
          <a:blip r:embed="rId2"/>
          <a:srcRect l="7982" t="5472" b="10304"/>
          <a:stretch/>
        </p:blipFill>
        <p:spPr>
          <a:xfrm rot="10800000">
            <a:off x="10093885" y="91408"/>
            <a:ext cx="1969413" cy="1612151"/>
          </a:xfrm>
          <a:prstGeom prst="rect">
            <a:avLst/>
          </a:prstGeom>
        </p:spPr>
      </p:pic>
      <p:sp>
        <p:nvSpPr>
          <p:cNvPr id="16" name="CasellaDiTesto 15">
            <a:extLst>
              <a:ext uri="{FF2B5EF4-FFF2-40B4-BE49-F238E27FC236}">
                <a16:creationId xmlns:a16="http://schemas.microsoft.com/office/drawing/2014/main" id="{67EF583A-5037-52FC-12EA-89607E6D01E6}"/>
              </a:ext>
            </a:extLst>
          </p:cNvPr>
          <p:cNvSpPr txBox="1"/>
          <p:nvPr/>
        </p:nvSpPr>
        <p:spPr>
          <a:xfrm>
            <a:off x="504930" y="221982"/>
            <a:ext cx="3504362" cy="338554"/>
          </a:xfrm>
          <a:prstGeom prst="rect">
            <a:avLst/>
          </a:prstGeom>
          <a:noFill/>
        </p:spPr>
        <p:txBody>
          <a:bodyPr wrap="square">
            <a:spAutoFit/>
          </a:bodyPr>
          <a:lstStyle/>
          <a:p>
            <a:r>
              <a:rPr lang="it-IT" sz="1600" b="1" dirty="0">
                <a:solidFill>
                  <a:srgbClr val="1482AC"/>
                </a:solidFill>
                <a:latin typeface="Arial" panose="020B0604020202020204" pitchFamily="34" charset="0"/>
                <a:cs typeface="Arial" panose="020B0604020202020204" pitchFamily="34" charset="0"/>
              </a:rPr>
              <a:t>L’INTENTO DELLA LEZIONE</a:t>
            </a:r>
          </a:p>
        </p:txBody>
      </p:sp>
      <p:sp>
        <p:nvSpPr>
          <p:cNvPr id="18" name="Titolo 4">
            <a:extLst>
              <a:ext uri="{FF2B5EF4-FFF2-40B4-BE49-F238E27FC236}">
                <a16:creationId xmlns:a16="http://schemas.microsoft.com/office/drawing/2014/main" id="{F0B63098-DE9C-DE5C-5244-C4E5757CC2C3}"/>
              </a:ext>
            </a:extLst>
          </p:cNvPr>
          <p:cNvSpPr txBox="1">
            <a:spLocks/>
          </p:cNvSpPr>
          <p:nvPr/>
        </p:nvSpPr>
        <p:spPr>
          <a:xfrm>
            <a:off x="648952" y="2916841"/>
            <a:ext cx="1941635" cy="5225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1400" b="1" dirty="0">
                <a:solidFill>
                  <a:srgbClr val="1482AC"/>
                </a:solidFill>
                <a:latin typeface="Arial" panose="020B0604020202020204" pitchFamily="34" charset="0"/>
                <a:ea typeface="+mn-ea"/>
                <a:cs typeface="Arial" panose="020B0604020202020204" pitchFamily="34" charset="0"/>
              </a:rPr>
              <a:t>Competenze attese</a:t>
            </a:r>
            <a:endParaRPr lang="it-IT" sz="1400" dirty="0">
              <a:solidFill>
                <a:srgbClr val="1482AC"/>
              </a:solidFill>
              <a:latin typeface="Arial" panose="020B0604020202020204" pitchFamily="34" charset="0"/>
              <a:ea typeface="+mn-ea"/>
              <a:cs typeface="Arial" panose="020B0604020202020204" pitchFamily="34" charset="0"/>
            </a:endParaRPr>
          </a:p>
        </p:txBody>
      </p:sp>
      <p:sp>
        <p:nvSpPr>
          <p:cNvPr id="19" name="CasellaDiTesto 18">
            <a:extLst>
              <a:ext uri="{FF2B5EF4-FFF2-40B4-BE49-F238E27FC236}">
                <a16:creationId xmlns:a16="http://schemas.microsoft.com/office/drawing/2014/main" id="{4B5225E7-CB24-83EC-6C35-862823D392B6}"/>
              </a:ext>
            </a:extLst>
          </p:cNvPr>
          <p:cNvSpPr txBox="1"/>
          <p:nvPr/>
        </p:nvSpPr>
        <p:spPr>
          <a:xfrm>
            <a:off x="4009292" y="2958343"/>
            <a:ext cx="6360184" cy="1166153"/>
          </a:xfrm>
          <a:prstGeom prst="rect">
            <a:avLst/>
          </a:prstGeom>
          <a:noFill/>
        </p:spPr>
        <p:txBody>
          <a:bodyPr wrap="square" rtlCol="0">
            <a:spAutoFit/>
          </a:bodyPr>
          <a:lstStyle/>
          <a:p>
            <a:pPr>
              <a:lnSpc>
                <a:spcPct val="150000"/>
              </a:lnSpc>
            </a:pPr>
            <a:r>
              <a:rPr lang="it-IT" sz="1200" dirty="0">
                <a:latin typeface="Arial" panose="020B0604020202020204" pitchFamily="34" charset="0"/>
                <a:cs typeface="Arial" panose="020B0604020202020204" pitchFamily="34" charset="0"/>
              </a:rPr>
              <a:t>gli alunni svilupperanno / potenzieranno le competenze di </a:t>
            </a:r>
            <a:r>
              <a:rPr lang="it-IT" sz="1200" b="1" dirty="0" err="1">
                <a:latin typeface="Arial" panose="020B0604020202020204" pitchFamily="34" charset="0"/>
                <a:cs typeface="Arial" panose="020B0604020202020204" pitchFamily="34" charset="0"/>
              </a:rPr>
              <a:t>problem</a:t>
            </a:r>
            <a:r>
              <a:rPr lang="it-IT" sz="1200" b="1" dirty="0">
                <a:latin typeface="Arial" panose="020B0604020202020204" pitchFamily="34" charset="0"/>
                <a:cs typeface="Arial" panose="020B0604020202020204" pitchFamily="34" charset="0"/>
              </a:rPr>
              <a:t> solving </a:t>
            </a:r>
            <a:r>
              <a:rPr lang="it-IT" sz="1200" dirty="0">
                <a:latin typeface="Arial" panose="020B0604020202020204" pitchFamily="34" charset="0"/>
                <a:cs typeface="Arial" panose="020B0604020202020204" pitchFamily="34" charset="0"/>
              </a:rPr>
              <a:t>e quelle relative alla la </a:t>
            </a:r>
            <a:r>
              <a:rPr lang="it-IT" sz="1200" b="1" dirty="0">
                <a:latin typeface="Arial" panose="020B0604020202020204" pitchFamily="34" charset="0"/>
                <a:cs typeface="Arial" panose="020B0604020202020204" pitchFamily="34" charset="0"/>
              </a:rPr>
              <a:t>logica elaborativa, </a:t>
            </a:r>
            <a:r>
              <a:rPr lang="it-IT" sz="1200" dirty="0">
                <a:latin typeface="Arial" panose="020B0604020202020204" pitchFamily="34" charset="0"/>
                <a:cs typeface="Arial" panose="020B0604020202020204" pitchFamily="34" charset="0"/>
              </a:rPr>
              <a:t>inoltre svilupperanno / potenzieranno le </a:t>
            </a:r>
            <a:r>
              <a:rPr lang="it-IT" sz="1200" b="1" dirty="0">
                <a:latin typeface="Arial" panose="020B0604020202020204" pitchFamily="34" charset="0"/>
                <a:cs typeface="Arial" panose="020B0604020202020204" pitchFamily="34" charset="0"/>
              </a:rPr>
              <a:t>competenze relative all’individuazione di un algoritmo </a:t>
            </a:r>
            <a:r>
              <a:rPr lang="it-IT" sz="1200" dirty="0">
                <a:latin typeface="Arial" panose="020B0604020202020204" pitchFamily="34" charset="0"/>
                <a:cs typeface="Arial" panose="020B0604020202020204" pitchFamily="34" charset="0"/>
              </a:rPr>
              <a:t>piuttosto che un altro </a:t>
            </a:r>
            <a:r>
              <a:rPr lang="it-IT" sz="1200" b="1" dirty="0">
                <a:latin typeface="Arial" panose="020B0604020202020204" pitchFamily="34" charset="0"/>
                <a:cs typeface="Arial" panose="020B0604020202020204" pitchFamily="34" charset="0"/>
              </a:rPr>
              <a:t>in relazione alle capacità e ai limiti </a:t>
            </a:r>
            <a:r>
              <a:rPr lang="it-IT" sz="1200" dirty="0">
                <a:latin typeface="Arial" panose="020B0604020202020204" pitchFamily="34" charset="0"/>
                <a:cs typeface="Arial" panose="020B0604020202020204" pitchFamily="34" charset="0"/>
              </a:rPr>
              <a:t>dei vari algoritmi.                                                              </a:t>
            </a:r>
          </a:p>
        </p:txBody>
      </p:sp>
      <p:sp>
        <p:nvSpPr>
          <p:cNvPr id="20" name="CasellaDiTesto 19">
            <a:extLst>
              <a:ext uri="{FF2B5EF4-FFF2-40B4-BE49-F238E27FC236}">
                <a16:creationId xmlns:a16="http://schemas.microsoft.com/office/drawing/2014/main" id="{8E9E1C49-8EA4-627B-DE23-EB72BF39850C}"/>
              </a:ext>
            </a:extLst>
          </p:cNvPr>
          <p:cNvSpPr txBox="1"/>
          <p:nvPr/>
        </p:nvSpPr>
        <p:spPr>
          <a:xfrm>
            <a:off x="2964265" y="2980737"/>
            <a:ext cx="1125416" cy="461665"/>
          </a:xfrm>
          <a:prstGeom prst="rect">
            <a:avLst/>
          </a:prstGeom>
          <a:noFill/>
        </p:spPr>
        <p:txBody>
          <a:bodyPr wrap="square" rtlCol="0">
            <a:spAutoFit/>
          </a:bodyPr>
          <a:lstStyle/>
          <a:p>
            <a:r>
              <a:rPr lang="it-IT" sz="1200" b="1" dirty="0">
                <a:solidFill>
                  <a:srgbClr val="1482AC"/>
                </a:solidFill>
                <a:latin typeface="Arial" panose="020B0604020202020204" pitchFamily="34" charset="0"/>
                <a:cs typeface="Arial" panose="020B0604020202020204" pitchFamily="34" charset="0"/>
              </a:rPr>
              <a:t>competenze disciplinari:</a:t>
            </a:r>
          </a:p>
        </p:txBody>
      </p:sp>
      <p:sp>
        <p:nvSpPr>
          <p:cNvPr id="22" name="CasellaDiTesto 21">
            <a:extLst>
              <a:ext uri="{FF2B5EF4-FFF2-40B4-BE49-F238E27FC236}">
                <a16:creationId xmlns:a16="http://schemas.microsoft.com/office/drawing/2014/main" id="{AD4F586C-85CD-71E1-A4C8-C9AFC6F2606F}"/>
              </a:ext>
            </a:extLst>
          </p:cNvPr>
          <p:cNvSpPr txBox="1"/>
          <p:nvPr/>
        </p:nvSpPr>
        <p:spPr>
          <a:xfrm>
            <a:off x="4045644" y="5844819"/>
            <a:ext cx="4806953" cy="461665"/>
          </a:xfrm>
          <a:prstGeom prst="rect">
            <a:avLst/>
          </a:prstGeom>
          <a:noFill/>
        </p:spPr>
        <p:txBody>
          <a:bodyPr wrap="square">
            <a:spAutoFit/>
          </a:bodyPr>
          <a:lstStyle/>
          <a:p>
            <a:pPr marL="1890395" indent="-1890395" algn="just" fontAlgn="base"/>
            <a:r>
              <a:rPr lang="it-IT" sz="1200" dirty="0">
                <a:latin typeface="Arial" panose="020B0604020202020204" pitchFamily="34" charset="0"/>
                <a:cs typeface="Arial" panose="020B0604020202020204" pitchFamily="34" charset="0"/>
              </a:rPr>
              <a:t>avrà potenziato le competenze relative alla </a:t>
            </a:r>
            <a:r>
              <a:rPr lang="it-IT" sz="1200" b="1" dirty="0">
                <a:latin typeface="Arial" panose="020B0604020202020204" pitchFamily="34" charset="0"/>
                <a:cs typeface="Arial" panose="020B0604020202020204" pitchFamily="34" charset="0"/>
              </a:rPr>
              <a:t>scelta di strumenti   </a:t>
            </a:r>
          </a:p>
          <a:p>
            <a:pPr algn="just" fontAlgn="base"/>
            <a:r>
              <a:rPr lang="it-IT" sz="1200" b="1" dirty="0">
                <a:latin typeface="Arial" panose="020B0604020202020204" pitchFamily="34" charset="0"/>
                <a:cs typeface="Arial" panose="020B0604020202020204" pitchFamily="34" charset="0"/>
              </a:rPr>
              <a:t>informatici in relazione a questioni specifiche</a:t>
            </a:r>
            <a:r>
              <a:rPr lang="it-IT" sz="1200" dirty="0">
                <a:latin typeface="Arial" panose="020B0604020202020204" pitchFamily="34" charset="0"/>
                <a:cs typeface="Arial" panose="020B0604020202020204" pitchFamily="34" charset="0"/>
              </a:rPr>
              <a:t>.</a:t>
            </a:r>
          </a:p>
        </p:txBody>
      </p:sp>
      <p:sp>
        <p:nvSpPr>
          <p:cNvPr id="23" name="CasellaDiTesto 22">
            <a:extLst>
              <a:ext uri="{FF2B5EF4-FFF2-40B4-BE49-F238E27FC236}">
                <a16:creationId xmlns:a16="http://schemas.microsoft.com/office/drawing/2014/main" id="{BBF36374-E10D-2659-E81A-B38ED7C80543}"/>
              </a:ext>
            </a:extLst>
          </p:cNvPr>
          <p:cNvSpPr txBox="1"/>
          <p:nvPr/>
        </p:nvSpPr>
        <p:spPr>
          <a:xfrm>
            <a:off x="2836252" y="4172255"/>
            <a:ext cx="1253429" cy="461665"/>
          </a:xfrm>
          <a:prstGeom prst="rect">
            <a:avLst/>
          </a:prstGeom>
          <a:noFill/>
        </p:spPr>
        <p:txBody>
          <a:bodyPr wrap="square" rtlCol="0">
            <a:spAutoFit/>
          </a:bodyPr>
          <a:lstStyle/>
          <a:p>
            <a:r>
              <a:rPr lang="it-IT" sz="1200" b="1" dirty="0">
                <a:solidFill>
                  <a:srgbClr val="1482AC"/>
                </a:solidFill>
                <a:latin typeface="Arial" panose="020B0604020202020204" pitchFamily="34" charset="0"/>
                <a:cs typeface="Arial" panose="020B0604020202020204" pitchFamily="34" charset="0"/>
              </a:rPr>
              <a:t>competenze di cittadinanza: </a:t>
            </a:r>
          </a:p>
        </p:txBody>
      </p:sp>
      <p:sp>
        <p:nvSpPr>
          <p:cNvPr id="24" name="CasellaDiTesto 23">
            <a:extLst>
              <a:ext uri="{FF2B5EF4-FFF2-40B4-BE49-F238E27FC236}">
                <a16:creationId xmlns:a16="http://schemas.microsoft.com/office/drawing/2014/main" id="{0CB964BD-F13F-E892-841C-C2D171AD9FBE}"/>
              </a:ext>
            </a:extLst>
          </p:cNvPr>
          <p:cNvSpPr txBox="1"/>
          <p:nvPr/>
        </p:nvSpPr>
        <p:spPr>
          <a:xfrm>
            <a:off x="4009292" y="4137309"/>
            <a:ext cx="6481186" cy="889154"/>
          </a:xfrm>
          <a:prstGeom prst="rect">
            <a:avLst/>
          </a:prstGeom>
          <a:noFill/>
        </p:spPr>
        <p:txBody>
          <a:bodyPr wrap="square" rtlCol="0">
            <a:spAutoFit/>
          </a:bodyPr>
          <a:lstStyle/>
          <a:p>
            <a:pPr>
              <a:lnSpc>
                <a:spcPct val="150000"/>
              </a:lnSpc>
            </a:pPr>
            <a:r>
              <a:rPr lang="it-IT" sz="1200" dirty="0">
                <a:latin typeface="Arial" panose="020B0604020202020204" pitchFamily="34" charset="0"/>
                <a:cs typeface="Arial" panose="020B0604020202020204" pitchFamily="34" charset="0"/>
              </a:rPr>
              <a:t>a conclusione del percorso lo studente avrà potenziato la </a:t>
            </a:r>
            <a:r>
              <a:rPr lang="it-IT" sz="1200" b="1" dirty="0">
                <a:latin typeface="Arial" panose="020B0604020202020204" pitchFamily="34" charset="0"/>
                <a:cs typeface="Arial" panose="020B0604020202020204" pitchFamily="34" charset="0"/>
              </a:rPr>
              <a:t>competenza dell’alfabetizzazione informatica e digitale</a:t>
            </a:r>
            <a:r>
              <a:rPr lang="it-IT" sz="1200" dirty="0">
                <a:latin typeface="Arial" panose="020B0604020202020204" pitchFamily="34" charset="0"/>
                <a:cs typeface="Arial" panose="020B0604020202020204" pitchFamily="34" charset="0"/>
              </a:rPr>
              <a:t>, della </a:t>
            </a:r>
            <a:r>
              <a:rPr lang="it-IT" sz="1200" b="1" dirty="0">
                <a:latin typeface="Arial" panose="020B0604020202020204" pitchFamily="34" charset="0"/>
                <a:cs typeface="Arial" panose="020B0604020202020204" pitchFamily="34" charset="0"/>
              </a:rPr>
              <a:t>collaborazione</a:t>
            </a:r>
            <a:r>
              <a:rPr lang="it-IT" sz="1200" dirty="0">
                <a:latin typeface="Arial" panose="020B0604020202020204" pitchFamily="34" charset="0"/>
                <a:cs typeface="Arial" panose="020B0604020202020204" pitchFamily="34" charset="0"/>
              </a:rPr>
              <a:t>, della </a:t>
            </a:r>
            <a:r>
              <a:rPr lang="it-IT" sz="1200" b="1" dirty="0">
                <a:latin typeface="Arial" panose="020B0604020202020204" pitchFamily="34" charset="0"/>
                <a:cs typeface="Arial" panose="020B0604020202020204" pitchFamily="34" charset="0"/>
              </a:rPr>
              <a:t>comunicazione</a:t>
            </a:r>
            <a:r>
              <a:rPr lang="it-IT" sz="1200" dirty="0">
                <a:latin typeface="Arial" panose="020B0604020202020204" pitchFamily="34" charset="0"/>
                <a:cs typeface="Arial" panose="020B0604020202020204" pitchFamily="34" charset="0"/>
              </a:rPr>
              <a:t>, della </a:t>
            </a:r>
            <a:r>
              <a:rPr lang="it-IT" sz="1200" b="1" dirty="0">
                <a:latin typeface="Arial" panose="020B0604020202020204" pitchFamily="34" charset="0"/>
                <a:cs typeface="Arial" panose="020B0604020202020204" pitchFamily="34" charset="0"/>
              </a:rPr>
              <a:t>creazione di contenuti digitali</a:t>
            </a:r>
            <a:r>
              <a:rPr lang="it-IT" sz="1200" dirty="0">
                <a:latin typeface="Arial" panose="020B0604020202020204" pitchFamily="34" charset="0"/>
                <a:cs typeface="Arial" panose="020B0604020202020204" pitchFamily="34" charset="0"/>
              </a:rPr>
              <a:t>, del </a:t>
            </a:r>
            <a:r>
              <a:rPr lang="it-IT" sz="1200" b="1" dirty="0">
                <a:latin typeface="Arial" panose="020B0604020202020204" pitchFamily="34" charset="0"/>
                <a:cs typeface="Arial" panose="020B0604020202020204" pitchFamily="34" charset="0"/>
              </a:rPr>
              <a:t>pensiero critico e creativo</a:t>
            </a:r>
            <a:r>
              <a:rPr lang="it-IT" sz="1200" dirty="0">
                <a:latin typeface="Arial" panose="020B0604020202020204" pitchFamily="34" charset="0"/>
                <a:cs typeface="Arial" panose="020B0604020202020204" pitchFamily="34" charset="0"/>
              </a:rPr>
              <a:t>, della risoluzione di problemi</a:t>
            </a:r>
          </a:p>
        </p:txBody>
      </p:sp>
      <p:sp>
        <p:nvSpPr>
          <p:cNvPr id="25" name="CasellaDiTesto 24">
            <a:extLst>
              <a:ext uri="{FF2B5EF4-FFF2-40B4-BE49-F238E27FC236}">
                <a16:creationId xmlns:a16="http://schemas.microsoft.com/office/drawing/2014/main" id="{2E79A892-588B-A9E3-14EB-271D1E397E3B}"/>
              </a:ext>
            </a:extLst>
          </p:cNvPr>
          <p:cNvSpPr txBox="1"/>
          <p:nvPr/>
        </p:nvSpPr>
        <p:spPr>
          <a:xfrm>
            <a:off x="2900258" y="5106232"/>
            <a:ext cx="1253429" cy="646331"/>
          </a:xfrm>
          <a:prstGeom prst="rect">
            <a:avLst/>
          </a:prstGeom>
          <a:noFill/>
        </p:spPr>
        <p:txBody>
          <a:bodyPr wrap="square" rtlCol="0">
            <a:spAutoFit/>
          </a:bodyPr>
          <a:lstStyle/>
          <a:p>
            <a:r>
              <a:rPr lang="it-IT" sz="1200" b="1" dirty="0">
                <a:solidFill>
                  <a:srgbClr val="1482AC"/>
                </a:solidFill>
                <a:latin typeface="Arial" panose="020B0604020202020204" pitchFamily="34" charset="0"/>
                <a:cs typeface="Arial" panose="020B0604020202020204" pitchFamily="34" charset="0"/>
              </a:rPr>
              <a:t>competenze logico-matematiche: </a:t>
            </a:r>
          </a:p>
        </p:txBody>
      </p:sp>
      <p:sp>
        <p:nvSpPr>
          <p:cNvPr id="26" name="CasellaDiTesto 25">
            <a:extLst>
              <a:ext uri="{FF2B5EF4-FFF2-40B4-BE49-F238E27FC236}">
                <a16:creationId xmlns:a16="http://schemas.microsoft.com/office/drawing/2014/main" id="{D190659A-08F9-627F-4B9A-D7ED0D9715A4}"/>
              </a:ext>
            </a:extLst>
          </p:cNvPr>
          <p:cNvSpPr txBox="1"/>
          <p:nvPr/>
        </p:nvSpPr>
        <p:spPr>
          <a:xfrm>
            <a:off x="4009292" y="5180843"/>
            <a:ext cx="6481186" cy="461665"/>
          </a:xfrm>
          <a:prstGeom prst="rect">
            <a:avLst/>
          </a:prstGeom>
          <a:noFill/>
        </p:spPr>
        <p:txBody>
          <a:bodyPr wrap="square" rtlCol="0">
            <a:spAutoFit/>
          </a:bodyPr>
          <a:lstStyle/>
          <a:p>
            <a:r>
              <a:rPr lang="it-IT" sz="1200" dirty="0">
                <a:latin typeface="Arial" panose="020B0604020202020204" pitchFamily="34" charset="0"/>
                <a:ea typeface="+mj-ea"/>
                <a:cs typeface="Arial" panose="020B0604020202020204" pitchFamily="34" charset="0"/>
              </a:rPr>
              <a:t>lo studente a conclusione del percorso avrà potenziato la competenza relativa </a:t>
            </a:r>
            <a:r>
              <a:rPr lang="it-IT" sz="1200" b="1" dirty="0">
                <a:latin typeface="Arial" panose="020B0604020202020204" pitchFamily="34" charset="0"/>
                <a:ea typeface="+mj-ea"/>
                <a:cs typeface="Arial" panose="020B0604020202020204" pitchFamily="34" charset="0"/>
              </a:rPr>
              <a:t>all’individuazione di strategie appropriate per la soluzione di problemi.</a:t>
            </a:r>
          </a:p>
        </p:txBody>
      </p:sp>
      <p:sp>
        <p:nvSpPr>
          <p:cNvPr id="27" name="CasellaDiTesto 26">
            <a:extLst>
              <a:ext uri="{FF2B5EF4-FFF2-40B4-BE49-F238E27FC236}">
                <a16:creationId xmlns:a16="http://schemas.microsoft.com/office/drawing/2014/main" id="{AFD2E791-FEAA-84DB-AB35-3F64E7A5E345}"/>
              </a:ext>
            </a:extLst>
          </p:cNvPr>
          <p:cNvSpPr txBox="1"/>
          <p:nvPr/>
        </p:nvSpPr>
        <p:spPr>
          <a:xfrm>
            <a:off x="2900258" y="5734764"/>
            <a:ext cx="1870920" cy="646331"/>
          </a:xfrm>
          <a:prstGeom prst="rect">
            <a:avLst/>
          </a:prstGeom>
          <a:noFill/>
        </p:spPr>
        <p:txBody>
          <a:bodyPr wrap="square" rtlCol="0">
            <a:spAutoFit/>
          </a:bodyPr>
          <a:lstStyle/>
          <a:p>
            <a:r>
              <a:rPr lang="it-IT" sz="1200" b="1" dirty="0">
                <a:solidFill>
                  <a:srgbClr val="1482AC"/>
                </a:solidFill>
                <a:latin typeface="Arial" panose="020B0604020202020204" pitchFamily="34" charset="0"/>
                <a:cs typeface="Arial" panose="020B0604020202020204" pitchFamily="34" charset="0"/>
              </a:rPr>
              <a:t>Competenze </a:t>
            </a:r>
          </a:p>
          <a:p>
            <a:r>
              <a:rPr lang="it-IT" sz="1200" b="1" dirty="0">
                <a:solidFill>
                  <a:srgbClr val="1482AC"/>
                </a:solidFill>
                <a:latin typeface="Arial" panose="020B0604020202020204" pitchFamily="34" charset="0"/>
                <a:cs typeface="Arial" panose="020B0604020202020204" pitchFamily="34" charset="0"/>
              </a:rPr>
              <a:t>scientifiche- tecnologiche:</a:t>
            </a:r>
          </a:p>
        </p:txBody>
      </p:sp>
      <p:sp>
        <p:nvSpPr>
          <p:cNvPr id="6" name="Titolo 4">
            <a:extLst>
              <a:ext uri="{FF2B5EF4-FFF2-40B4-BE49-F238E27FC236}">
                <a16:creationId xmlns:a16="http://schemas.microsoft.com/office/drawing/2014/main" id="{2B4D7D01-6EA3-B5E6-F1EE-F63B7043F94A}"/>
              </a:ext>
            </a:extLst>
          </p:cNvPr>
          <p:cNvSpPr txBox="1">
            <a:spLocks/>
          </p:cNvSpPr>
          <p:nvPr/>
        </p:nvSpPr>
        <p:spPr>
          <a:xfrm>
            <a:off x="2806107" y="762397"/>
            <a:ext cx="8045865" cy="111604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it-IT" sz="1200" b="1" dirty="0">
                <a:solidFill>
                  <a:srgbClr val="1482AC"/>
                </a:solidFill>
                <a:latin typeface="Arial" panose="020B0604020202020204" pitchFamily="34" charset="0"/>
                <a:ea typeface="+mn-ea"/>
                <a:cs typeface="Arial" panose="020B0604020202020204" pitchFamily="34" charset="0"/>
              </a:rPr>
              <a:t>Conoscenze: </a:t>
            </a:r>
            <a:r>
              <a:rPr lang="it-IT" sz="1200" dirty="0">
                <a:effectLst/>
                <a:latin typeface="Arial" panose="020B0604020202020204" pitchFamily="34" charset="0"/>
                <a:ea typeface="Calibri" panose="020F0502020204030204" pitchFamily="34" charset="0"/>
                <a:cs typeface="Arial" panose="020B0604020202020204" pitchFamily="34" charset="0"/>
              </a:rPr>
              <a:t>gli studenti acquisiranno la:</a:t>
            </a:r>
          </a:p>
          <a:p>
            <a:pPr lvl="0">
              <a:lnSpc>
                <a:spcPct val="150000"/>
              </a:lnSpc>
              <a:tabLst>
                <a:tab pos="139700" algn="l"/>
                <a:tab pos="457200" algn="l"/>
              </a:tabLst>
            </a:pPr>
            <a:r>
              <a:rPr lang="it-IT" sz="1200" i="1" kern="50" dirty="0">
                <a:effectLst/>
                <a:latin typeface="Arial" panose="020B0604020202020204" pitchFamily="34" charset="0"/>
                <a:ea typeface="Calibri" panose="020F0502020204030204" pitchFamily="34" charset="0"/>
                <a:cs typeface="Arial" panose="020B0604020202020204" pitchFamily="34" charset="0"/>
              </a:rPr>
              <a:t>   		              </a:t>
            </a:r>
            <a:r>
              <a:rPr lang="it-IT" sz="1200" i="1" dirty="0">
                <a:effectLst/>
                <a:latin typeface="Arial" panose="020B0604020202020204" pitchFamily="34" charset="0"/>
                <a:ea typeface="Calibri" panose="020F0502020204030204" pitchFamily="34" charset="0"/>
                <a:cs typeface="Arial" panose="020B0604020202020204" pitchFamily="34" charset="0"/>
              </a:rPr>
              <a:t>‐  </a:t>
            </a:r>
            <a:r>
              <a:rPr lang="it-IT" sz="1200" dirty="0">
                <a:latin typeface="Arial" panose="020B0604020202020204" pitchFamily="34" charset="0"/>
                <a:cs typeface="Arial" panose="020B0604020202020204" pitchFamily="34" charset="0"/>
              </a:rPr>
              <a:t> comprensione dell’importanza delle operazioni di ordinamento e ricerca</a:t>
            </a:r>
          </a:p>
          <a:p>
            <a:pPr lvl="0">
              <a:lnSpc>
                <a:spcPct val="150000"/>
              </a:lnSpc>
              <a:tabLst>
                <a:tab pos="139700" algn="l"/>
                <a:tab pos="457200" algn="l"/>
              </a:tabLst>
            </a:pPr>
            <a:r>
              <a:rPr lang="it-IT" sz="1200" i="1" dirty="0">
                <a:latin typeface="Arial" panose="020B0604020202020204" pitchFamily="34" charset="0"/>
                <a:ea typeface="Calibri" panose="020F0502020204030204" pitchFamily="34" charset="0"/>
                <a:cs typeface="Arial" panose="020B0604020202020204" pitchFamily="34" charset="0"/>
              </a:rPr>
              <a:t>                         </a:t>
            </a:r>
            <a:r>
              <a:rPr lang="it-IT" sz="1200" i="1" dirty="0">
                <a:effectLst/>
                <a:latin typeface="Arial" panose="020B0604020202020204" pitchFamily="34" charset="0"/>
                <a:ea typeface="Calibri" panose="020F0502020204030204" pitchFamily="34" charset="0"/>
                <a:cs typeface="Arial" panose="020B0604020202020204" pitchFamily="34" charset="0"/>
              </a:rPr>
              <a:t>‐  </a:t>
            </a:r>
            <a:r>
              <a:rPr lang="it-IT" sz="1200" dirty="0">
                <a:latin typeface="Arial" panose="020B0604020202020204" pitchFamily="34" charset="0"/>
                <a:cs typeface="Arial" panose="020B0604020202020204" pitchFamily="34" charset="0"/>
              </a:rPr>
              <a:t> comprensione del funzionamento degli algoritmi di ricerca sequenziale e binaria applicati agli array</a:t>
            </a:r>
            <a:br>
              <a:rPr lang="it-IT" sz="1200" dirty="0">
                <a:latin typeface="Arial" panose="020B0604020202020204" pitchFamily="34" charset="0"/>
                <a:cs typeface="Arial" panose="020B0604020202020204" pitchFamily="34" charset="0"/>
              </a:rPr>
            </a:br>
            <a:r>
              <a:rPr lang="it-IT" sz="1200" i="1" kern="50" dirty="0">
                <a:effectLst/>
                <a:latin typeface="Arial" panose="020B0604020202020204" pitchFamily="34" charset="0"/>
                <a:ea typeface="Calibri" panose="020F0502020204030204" pitchFamily="34" charset="0"/>
                <a:cs typeface="Arial" panose="020B0604020202020204" pitchFamily="34" charset="0"/>
              </a:rPr>
              <a:t>		              </a:t>
            </a:r>
            <a:r>
              <a:rPr lang="it-IT" sz="1200" i="1" dirty="0">
                <a:effectLst/>
                <a:latin typeface="Arial" panose="020B0604020202020204" pitchFamily="34" charset="0"/>
                <a:ea typeface="Calibri" panose="020F0502020204030204" pitchFamily="34" charset="0"/>
                <a:cs typeface="Arial" panose="020B0604020202020204" pitchFamily="34" charset="0"/>
              </a:rPr>
              <a:t>‐   </a:t>
            </a:r>
            <a:r>
              <a:rPr lang="it-IT" sz="1200" dirty="0">
                <a:latin typeface="Arial" panose="020B0604020202020204" pitchFamily="34" charset="0"/>
                <a:cs typeface="Arial" panose="020B0604020202020204" pitchFamily="34" charset="0"/>
              </a:rPr>
              <a:t>comprensione dei concetti base relativi al costo computazionale di un algoritmo </a:t>
            </a:r>
            <a:endParaRPr lang="it-IT" sz="1200" dirty="0">
              <a:effectLst/>
              <a:latin typeface="Arial" panose="020B060402020202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22175442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sellaDiTesto 3">
            <a:extLst>
              <a:ext uri="{FF2B5EF4-FFF2-40B4-BE49-F238E27FC236}">
                <a16:creationId xmlns:a16="http://schemas.microsoft.com/office/drawing/2014/main" id="{EE5AC890-4BCC-BBC4-7DBA-ED9AAB84E4E7}"/>
              </a:ext>
            </a:extLst>
          </p:cNvPr>
          <p:cNvSpPr txBox="1"/>
          <p:nvPr/>
        </p:nvSpPr>
        <p:spPr>
          <a:xfrm>
            <a:off x="455992" y="297657"/>
            <a:ext cx="3791731" cy="338554"/>
          </a:xfrm>
          <a:prstGeom prst="rect">
            <a:avLst/>
          </a:prstGeom>
          <a:noFill/>
        </p:spPr>
        <p:txBody>
          <a:bodyPr wrap="square" rtlCol="0">
            <a:spAutoFit/>
          </a:bodyPr>
          <a:lstStyle/>
          <a:p>
            <a:r>
              <a:rPr lang="it-IT" sz="1600" b="1" dirty="0">
                <a:solidFill>
                  <a:srgbClr val="1482AC"/>
                </a:solidFill>
                <a:latin typeface="Arial" panose="020B0604020202020204" pitchFamily="34" charset="0"/>
                <a:cs typeface="Arial" panose="020B0604020202020204" pitchFamily="34" charset="0"/>
              </a:rPr>
              <a:t>SCANSIONE DELLA LEZIONE</a:t>
            </a:r>
          </a:p>
        </p:txBody>
      </p:sp>
      <p:grpSp>
        <p:nvGrpSpPr>
          <p:cNvPr id="7" name="Gruppo 6">
            <a:extLst>
              <a:ext uri="{FF2B5EF4-FFF2-40B4-BE49-F238E27FC236}">
                <a16:creationId xmlns:a16="http://schemas.microsoft.com/office/drawing/2014/main" id="{6AF4F652-35CE-6C4D-CC4E-02F86B749EBF}"/>
              </a:ext>
            </a:extLst>
          </p:cNvPr>
          <p:cNvGrpSpPr/>
          <p:nvPr/>
        </p:nvGrpSpPr>
        <p:grpSpPr>
          <a:xfrm>
            <a:off x="6735816" y="1983678"/>
            <a:ext cx="1651296" cy="864188"/>
            <a:chOff x="286799" y="316532"/>
            <a:chExt cx="2608908" cy="1085289"/>
          </a:xfrm>
        </p:grpSpPr>
        <p:sp>
          <p:nvSpPr>
            <p:cNvPr id="8" name="Freccia a pentagono 7">
              <a:extLst>
                <a:ext uri="{FF2B5EF4-FFF2-40B4-BE49-F238E27FC236}">
                  <a16:creationId xmlns:a16="http://schemas.microsoft.com/office/drawing/2014/main" id="{BC87A130-8AAB-EC9F-648A-701B9274E32C}"/>
                </a:ext>
              </a:extLst>
            </p:cNvPr>
            <p:cNvSpPr/>
            <p:nvPr/>
          </p:nvSpPr>
          <p:spPr>
            <a:xfrm>
              <a:off x="286799" y="316532"/>
              <a:ext cx="2608908" cy="1085289"/>
            </a:xfrm>
            <a:prstGeom prst="homePlat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9" name="Freccia a pentagono 4">
              <a:extLst>
                <a:ext uri="{FF2B5EF4-FFF2-40B4-BE49-F238E27FC236}">
                  <a16:creationId xmlns:a16="http://schemas.microsoft.com/office/drawing/2014/main" id="{B310A2D5-40FD-9ADF-4593-8EEE8E188F05}"/>
                </a:ext>
              </a:extLst>
            </p:cNvPr>
            <p:cNvSpPr txBox="1"/>
            <p:nvPr/>
          </p:nvSpPr>
          <p:spPr>
            <a:xfrm>
              <a:off x="286799" y="316532"/>
              <a:ext cx="2337586" cy="108528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4676" tIns="37338" rIns="18669" bIns="37338" numCol="1" spcCol="1270" anchor="ctr" anchorCtr="0">
              <a:noAutofit/>
            </a:bodyPr>
            <a:lstStyle/>
            <a:p>
              <a:pPr marL="0" lvl="0" indent="0" algn="ctr" defTabSz="622300">
                <a:lnSpc>
                  <a:spcPct val="90000"/>
                </a:lnSpc>
                <a:spcBef>
                  <a:spcPct val="0"/>
                </a:spcBef>
                <a:spcAft>
                  <a:spcPct val="35000"/>
                </a:spcAft>
                <a:buNone/>
              </a:pPr>
              <a:r>
                <a:rPr lang="it-IT" sz="1400" kern="1200" dirty="0">
                  <a:solidFill>
                    <a:prstClr val="white"/>
                  </a:solidFill>
                  <a:latin typeface="Calibri" panose="020F0502020204030204"/>
                  <a:ea typeface="+mn-ea"/>
                  <a:cs typeface="+mn-cs"/>
                </a:rPr>
                <a:t>ALGORITMO DI RICERCA BINARIA</a:t>
              </a:r>
            </a:p>
          </p:txBody>
        </p:sp>
      </p:grpSp>
      <p:grpSp>
        <p:nvGrpSpPr>
          <p:cNvPr id="16" name="Gruppo 15">
            <a:extLst>
              <a:ext uri="{FF2B5EF4-FFF2-40B4-BE49-F238E27FC236}">
                <a16:creationId xmlns:a16="http://schemas.microsoft.com/office/drawing/2014/main" id="{1D713394-CEA5-67E6-1379-50E55337C721}"/>
              </a:ext>
            </a:extLst>
          </p:cNvPr>
          <p:cNvGrpSpPr/>
          <p:nvPr/>
        </p:nvGrpSpPr>
        <p:grpSpPr>
          <a:xfrm>
            <a:off x="2488043" y="1989575"/>
            <a:ext cx="1651296" cy="864188"/>
            <a:chOff x="286799" y="316532"/>
            <a:chExt cx="2608908" cy="1085289"/>
          </a:xfrm>
        </p:grpSpPr>
        <p:sp>
          <p:nvSpPr>
            <p:cNvPr id="17" name="Freccia a pentagono 16">
              <a:extLst>
                <a:ext uri="{FF2B5EF4-FFF2-40B4-BE49-F238E27FC236}">
                  <a16:creationId xmlns:a16="http://schemas.microsoft.com/office/drawing/2014/main" id="{0B816B64-394D-3F02-7E9E-E36703060F9D}"/>
                </a:ext>
              </a:extLst>
            </p:cNvPr>
            <p:cNvSpPr/>
            <p:nvPr/>
          </p:nvSpPr>
          <p:spPr>
            <a:xfrm>
              <a:off x="286799" y="316532"/>
              <a:ext cx="2608908" cy="1085289"/>
            </a:xfrm>
            <a:prstGeom prst="homePlat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8" name="Freccia a pentagono 4">
              <a:extLst>
                <a:ext uri="{FF2B5EF4-FFF2-40B4-BE49-F238E27FC236}">
                  <a16:creationId xmlns:a16="http://schemas.microsoft.com/office/drawing/2014/main" id="{9A3E500C-A976-6503-DA82-81FA14D5C454}"/>
                </a:ext>
              </a:extLst>
            </p:cNvPr>
            <p:cNvSpPr txBox="1"/>
            <p:nvPr/>
          </p:nvSpPr>
          <p:spPr>
            <a:xfrm>
              <a:off x="286799" y="316532"/>
              <a:ext cx="2337586" cy="108528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4676" tIns="37338" rIns="18669" bIns="37338" numCol="1" spcCol="1270" anchor="ctr" anchorCtr="0">
              <a:noAutofit/>
            </a:bodyPr>
            <a:lstStyle/>
            <a:p>
              <a:pPr marL="0" lvl="0" indent="0" algn="ctr" defTabSz="622300">
                <a:lnSpc>
                  <a:spcPct val="90000"/>
                </a:lnSpc>
                <a:spcBef>
                  <a:spcPct val="0"/>
                </a:spcBef>
                <a:spcAft>
                  <a:spcPct val="35000"/>
                </a:spcAft>
                <a:buNone/>
              </a:pPr>
              <a:r>
                <a:rPr lang="it-IT" sz="1400" kern="1200" dirty="0">
                  <a:solidFill>
                    <a:prstClr val="white"/>
                  </a:solidFill>
                  <a:latin typeface="Calibri" panose="020F0502020204030204"/>
                  <a:ea typeface="+mn-ea"/>
                  <a:cs typeface="+mn-cs"/>
                </a:rPr>
                <a:t>ALGORITMO DI RICERCA SEQUENZIALE</a:t>
              </a:r>
            </a:p>
          </p:txBody>
        </p:sp>
      </p:grpSp>
      <p:grpSp>
        <p:nvGrpSpPr>
          <p:cNvPr id="19" name="Gruppo 18">
            <a:extLst>
              <a:ext uri="{FF2B5EF4-FFF2-40B4-BE49-F238E27FC236}">
                <a16:creationId xmlns:a16="http://schemas.microsoft.com/office/drawing/2014/main" id="{429A6B91-EDDC-E71D-51B5-CD8815FCEC41}"/>
              </a:ext>
            </a:extLst>
          </p:cNvPr>
          <p:cNvGrpSpPr/>
          <p:nvPr/>
        </p:nvGrpSpPr>
        <p:grpSpPr>
          <a:xfrm>
            <a:off x="4291405" y="1989575"/>
            <a:ext cx="1651296" cy="864188"/>
            <a:chOff x="286799" y="316532"/>
            <a:chExt cx="2608908" cy="1085289"/>
          </a:xfrm>
        </p:grpSpPr>
        <p:sp>
          <p:nvSpPr>
            <p:cNvPr id="20" name="Freccia a pentagono 19">
              <a:extLst>
                <a:ext uri="{FF2B5EF4-FFF2-40B4-BE49-F238E27FC236}">
                  <a16:creationId xmlns:a16="http://schemas.microsoft.com/office/drawing/2014/main" id="{65C36B03-F5D2-24F1-5B35-D8EDE02E0DFB}"/>
                </a:ext>
              </a:extLst>
            </p:cNvPr>
            <p:cNvSpPr/>
            <p:nvPr/>
          </p:nvSpPr>
          <p:spPr>
            <a:xfrm>
              <a:off x="286799" y="316532"/>
              <a:ext cx="2608908" cy="1085289"/>
            </a:xfrm>
            <a:prstGeom prst="homePlat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1" name="Freccia a pentagono 4">
              <a:extLst>
                <a:ext uri="{FF2B5EF4-FFF2-40B4-BE49-F238E27FC236}">
                  <a16:creationId xmlns:a16="http://schemas.microsoft.com/office/drawing/2014/main" id="{0C66FE26-40DE-7647-2C28-194EEADE75D2}"/>
                </a:ext>
              </a:extLst>
            </p:cNvPr>
            <p:cNvSpPr txBox="1"/>
            <p:nvPr/>
          </p:nvSpPr>
          <p:spPr>
            <a:xfrm>
              <a:off x="286799" y="316532"/>
              <a:ext cx="2337586" cy="108528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4676" tIns="37338" rIns="18669" bIns="37338" numCol="1" spcCol="1270" anchor="ctr" anchorCtr="0">
              <a:noAutofit/>
            </a:bodyPr>
            <a:lstStyle/>
            <a:p>
              <a:pPr marL="0" lvl="0" indent="0" algn="ctr" defTabSz="622300">
                <a:lnSpc>
                  <a:spcPct val="90000"/>
                </a:lnSpc>
                <a:spcBef>
                  <a:spcPct val="0"/>
                </a:spcBef>
                <a:spcAft>
                  <a:spcPct val="35000"/>
                </a:spcAft>
                <a:buNone/>
              </a:pPr>
              <a:r>
                <a:rPr lang="it-IT" sz="1400" kern="1200" dirty="0">
                  <a:solidFill>
                    <a:prstClr val="white"/>
                  </a:solidFill>
                  <a:latin typeface="Calibri" panose="020F0502020204030204"/>
                  <a:ea typeface="+mn-ea"/>
                  <a:cs typeface="+mn-cs"/>
                </a:rPr>
                <a:t>APPLICAZIONE PRATICA</a:t>
              </a:r>
            </a:p>
          </p:txBody>
        </p:sp>
      </p:grpSp>
      <p:grpSp>
        <p:nvGrpSpPr>
          <p:cNvPr id="22" name="Gruppo 21">
            <a:extLst>
              <a:ext uri="{FF2B5EF4-FFF2-40B4-BE49-F238E27FC236}">
                <a16:creationId xmlns:a16="http://schemas.microsoft.com/office/drawing/2014/main" id="{C1E77CEE-B9B4-D31E-DC82-75E0F733AC74}"/>
              </a:ext>
            </a:extLst>
          </p:cNvPr>
          <p:cNvGrpSpPr/>
          <p:nvPr/>
        </p:nvGrpSpPr>
        <p:grpSpPr>
          <a:xfrm>
            <a:off x="8792321" y="1989575"/>
            <a:ext cx="1651296" cy="864188"/>
            <a:chOff x="286799" y="316532"/>
            <a:chExt cx="2608908" cy="1085289"/>
          </a:xfrm>
        </p:grpSpPr>
        <p:sp>
          <p:nvSpPr>
            <p:cNvPr id="23" name="Freccia a pentagono 22">
              <a:extLst>
                <a:ext uri="{FF2B5EF4-FFF2-40B4-BE49-F238E27FC236}">
                  <a16:creationId xmlns:a16="http://schemas.microsoft.com/office/drawing/2014/main" id="{ADCC81B6-3B16-0329-CEDA-D81444BEE511}"/>
                </a:ext>
              </a:extLst>
            </p:cNvPr>
            <p:cNvSpPr/>
            <p:nvPr/>
          </p:nvSpPr>
          <p:spPr>
            <a:xfrm>
              <a:off x="286799" y="316532"/>
              <a:ext cx="2608908" cy="1085289"/>
            </a:xfrm>
            <a:prstGeom prst="homePlat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4" name="Freccia a pentagono 4">
              <a:extLst>
                <a:ext uri="{FF2B5EF4-FFF2-40B4-BE49-F238E27FC236}">
                  <a16:creationId xmlns:a16="http://schemas.microsoft.com/office/drawing/2014/main" id="{2CCF0534-E173-30D3-E8E1-2D6D0A8D8B06}"/>
                </a:ext>
              </a:extLst>
            </p:cNvPr>
            <p:cNvSpPr txBox="1"/>
            <p:nvPr/>
          </p:nvSpPr>
          <p:spPr>
            <a:xfrm>
              <a:off x="286799" y="316532"/>
              <a:ext cx="2337586" cy="108528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4676" tIns="37338" rIns="18669" bIns="37338" numCol="1" spcCol="1270" anchor="ctr" anchorCtr="0">
              <a:noAutofit/>
            </a:bodyPr>
            <a:lstStyle/>
            <a:p>
              <a:pPr marL="0" lvl="0" indent="0" algn="ctr" defTabSz="622300">
                <a:lnSpc>
                  <a:spcPct val="90000"/>
                </a:lnSpc>
                <a:spcBef>
                  <a:spcPct val="0"/>
                </a:spcBef>
                <a:spcAft>
                  <a:spcPct val="35000"/>
                </a:spcAft>
                <a:buNone/>
              </a:pPr>
              <a:r>
                <a:rPr lang="it-IT" sz="1400" kern="1200" dirty="0">
                  <a:solidFill>
                    <a:prstClr val="white"/>
                  </a:solidFill>
                  <a:latin typeface="Calibri" panose="020F0502020204030204"/>
                  <a:ea typeface="+mn-ea"/>
                  <a:cs typeface="+mn-cs"/>
                </a:rPr>
                <a:t>APPLICAZIONE PRATICA</a:t>
              </a:r>
            </a:p>
          </p:txBody>
        </p:sp>
      </p:grpSp>
      <p:grpSp>
        <p:nvGrpSpPr>
          <p:cNvPr id="25" name="Gruppo 24">
            <a:extLst>
              <a:ext uri="{FF2B5EF4-FFF2-40B4-BE49-F238E27FC236}">
                <a16:creationId xmlns:a16="http://schemas.microsoft.com/office/drawing/2014/main" id="{2FB3F5A1-29AD-6E73-19CD-8F691F1DBDF4}"/>
              </a:ext>
            </a:extLst>
          </p:cNvPr>
          <p:cNvGrpSpPr/>
          <p:nvPr/>
        </p:nvGrpSpPr>
        <p:grpSpPr>
          <a:xfrm>
            <a:off x="641578" y="1989577"/>
            <a:ext cx="1479564" cy="864188"/>
            <a:chOff x="0" y="306440"/>
            <a:chExt cx="2608908" cy="1085289"/>
          </a:xfrm>
        </p:grpSpPr>
        <p:sp>
          <p:nvSpPr>
            <p:cNvPr id="26" name="Freccia a pentagono 25">
              <a:extLst>
                <a:ext uri="{FF2B5EF4-FFF2-40B4-BE49-F238E27FC236}">
                  <a16:creationId xmlns:a16="http://schemas.microsoft.com/office/drawing/2014/main" id="{F2B10935-DEF9-F993-9908-C768620FE533}"/>
                </a:ext>
              </a:extLst>
            </p:cNvPr>
            <p:cNvSpPr/>
            <p:nvPr/>
          </p:nvSpPr>
          <p:spPr>
            <a:xfrm>
              <a:off x="0" y="306440"/>
              <a:ext cx="2608908" cy="1085289"/>
            </a:xfrm>
            <a:prstGeom prst="homePlat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7" name="Freccia a pentagono 4">
              <a:extLst>
                <a:ext uri="{FF2B5EF4-FFF2-40B4-BE49-F238E27FC236}">
                  <a16:creationId xmlns:a16="http://schemas.microsoft.com/office/drawing/2014/main" id="{EC2CCFBC-403D-82D6-20A1-5858DA342BA0}"/>
                </a:ext>
              </a:extLst>
            </p:cNvPr>
            <p:cNvSpPr txBox="1"/>
            <p:nvPr/>
          </p:nvSpPr>
          <p:spPr>
            <a:xfrm>
              <a:off x="0" y="306440"/>
              <a:ext cx="2337586" cy="108528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4676" tIns="37338" rIns="18669" bIns="37338" numCol="1" spcCol="1270" anchor="ctr" anchorCtr="0">
              <a:noAutofit/>
            </a:bodyPr>
            <a:lstStyle/>
            <a:p>
              <a:pPr marL="0" lvl="0" indent="0" algn="ctr" defTabSz="622300">
                <a:lnSpc>
                  <a:spcPct val="90000"/>
                </a:lnSpc>
                <a:spcBef>
                  <a:spcPct val="0"/>
                </a:spcBef>
                <a:spcAft>
                  <a:spcPct val="35000"/>
                </a:spcAft>
                <a:buNone/>
              </a:pPr>
              <a:r>
                <a:rPr lang="it-IT" sz="1400" kern="1200" dirty="0"/>
                <a:t>INTRODUZIONE TEORICA</a:t>
              </a:r>
            </a:p>
          </p:txBody>
        </p:sp>
      </p:grpSp>
      <p:cxnSp>
        <p:nvCxnSpPr>
          <p:cNvPr id="28" name="Connettore diritto 27">
            <a:extLst>
              <a:ext uri="{FF2B5EF4-FFF2-40B4-BE49-F238E27FC236}">
                <a16:creationId xmlns:a16="http://schemas.microsoft.com/office/drawing/2014/main" id="{BA330F18-6F5D-5806-9EE5-5438A0F815B6}"/>
              </a:ext>
            </a:extLst>
          </p:cNvPr>
          <p:cNvCxnSpPr/>
          <p:nvPr/>
        </p:nvCxnSpPr>
        <p:spPr>
          <a:xfrm>
            <a:off x="543992" y="639302"/>
            <a:ext cx="11059886" cy="0"/>
          </a:xfrm>
          <a:prstGeom prst="line">
            <a:avLst/>
          </a:prstGeom>
          <a:ln>
            <a:solidFill>
              <a:srgbClr val="1482AC"/>
            </a:solidFill>
          </a:ln>
        </p:spPr>
        <p:style>
          <a:lnRef idx="1">
            <a:schemeClr val="accent1"/>
          </a:lnRef>
          <a:fillRef idx="0">
            <a:schemeClr val="accent1"/>
          </a:fillRef>
          <a:effectRef idx="0">
            <a:schemeClr val="accent1"/>
          </a:effectRef>
          <a:fontRef idx="minor">
            <a:schemeClr val="tx1"/>
          </a:fontRef>
        </p:style>
      </p:cxnSp>
      <p:pic>
        <p:nvPicPr>
          <p:cNvPr id="30" name="Immagine 29">
            <a:extLst>
              <a:ext uri="{FF2B5EF4-FFF2-40B4-BE49-F238E27FC236}">
                <a16:creationId xmlns:a16="http://schemas.microsoft.com/office/drawing/2014/main" id="{6A89A8FD-8AFE-8C2B-6E42-68EEE81804FB}"/>
              </a:ext>
            </a:extLst>
          </p:cNvPr>
          <p:cNvPicPr>
            <a:picLocks noChangeAspect="1"/>
          </p:cNvPicPr>
          <p:nvPr/>
        </p:nvPicPr>
        <p:blipFill rotWithShape="1">
          <a:blip r:embed="rId2"/>
          <a:srcRect l="7982" t="5472" b="10304"/>
          <a:stretch/>
        </p:blipFill>
        <p:spPr>
          <a:xfrm>
            <a:off x="128700" y="5219361"/>
            <a:ext cx="1870921" cy="1531526"/>
          </a:xfrm>
          <a:prstGeom prst="rect">
            <a:avLst/>
          </a:prstGeom>
        </p:spPr>
      </p:pic>
      <p:pic>
        <p:nvPicPr>
          <p:cNvPr id="31" name="Immagine 30">
            <a:extLst>
              <a:ext uri="{FF2B5EF4-FFF2-40B4-BE49-F238E27FC236}">
                <a16:creationId xmlns:a16="http://schemas.microsoft.com/office/drawing/2014/main" id="{5FA959ED-569E-6264-8B9B-760B5B2D01D0}"/>
              </a:ext>
            </a:extLst>
          </p:cNvPr>
          <p:cNvPicPr>
            <a:picLocks noChangeAspect="1"/>
          </p:cNvPicPr>
          <p:nvPr/>
        </p:nvPicPr>
        <p:blipFill rotWithShape="1">
          <a:blip r:embed="rId2"/>
          <a:srcRect l="7982" t="5472" b="10304"/>
          <a:stretch/>
        </p:blipFill>
        <p:spPr>
          <a:xfrm rot="10800000">
            <a:off x="10093885" y="91408"/>
            <a:ext cx="1969413" cy="1612151"/>
          </a:xfrm>
          <a:prstGeom prst="rect">
            <a:avLst/>
          </a:prstGeom>
        </p:spPr>
      </p:pic>
      <p:sp>
        <p:nvSpPr>
          <p:cNvPr id="32" name="Ettagono 31">
            <a:extLst>
              <a:ext uri="{FF2B5EF4-FFF2-40B4-BE49-F238E27FC236}">
                <a16:creationId xmlns:a16="http://schemas.microsoft.com/office/drawing/2014/main" id="{1CA0D30A-CD90-C8EA-6C53-3EBBC9F7950B}"/>
              </a:ext>
            </a:extLst>
          </p:cNvPr>
          <p:cNvSpPr/>
          <p:nvPr/>
        </p:nvSpPr>
        <p:spPr>
          <a:xfrm>
            <a:off x="641578" y="3245618"/>
            <a:ext cx="1479564" cy="1155560"/>
          </a:xfrm>
          <a:prstGeom prst="heptagon">
            <a:avLst/>
          </a:prstGeom>
          <a:pattFill prst="dashHorz">
            <a:fgClr>
              <a:schemeClr val="accent1">
                <a:lumMod val="40000"/>
                <a:lumOff val="60000"/>
              </a:schemeClr>
            </a:fgClr>
            <a:bgClr>
              <a:schemeClr val="bg1"/>
            </a:bgClr>
          </a:pattFill>
          <a:ln>
            <a:solidFill>
              <a:schemeClr val="accent1">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33" name="Ettagono 32">
            <a:extLst>
              <a:ext uri="{FF2B5EF4-FFF2-40B4-BE49-F238E27FC236}">
                <a16:creationId xmlns:a16="http://schemas.microsoft.com/office/drawing/2014/main" id="{957B9690-A34E-C9E3-D666-CE12A48F15FE}"/>
              </a:ext>
            </a:extLst>
          </p:cNvPr>
          <p:cNvSpPr/>
          <p:nvPr/>
        </p:nvSpPr>
        <p:spPr>
          <a:xfrm>
            <a:off x="4329447" y="3245618"/>
            <a:ext cx="1479564" cy="1155560"/>
          </a:xfrm>
          <a:prstGeom prst="heptagon">
            <a:avLst/>
          </a:prstGeom>
          <a:pattFill prst="dashHorz">
            <a:fgClr>
              <a:schemeClr val="accent1">
                <a:lumMod val="40000"/>
                <a:lumOff val="60000"/>
              </a:schemeClr>
            </a:fgClr>
            <a:bgClr>
              <a:schemeClr val="bg1"/>
            </a:bgClr>
          </a:pattFill>
          <a:ln>
            <a:solidFill>
              <a:schemeClr val="accent1">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34" name="Ettagono 33">
            <a:extLst>
              <a:ext uri="{FF2B5EF4-FFF2-40B4-BE49-F238E27FC236}">
                <a16:creationId xmlns:a16="http://schemas.microsoft.com/office/drawing/2014/main" id="{406707F8-460D-3F8B-7A42-C7812EB08A81}"/>
              </a:ext>
            </a:extLst>
          </p:cNvPr>
          <p:cNvSpPr/>
          <p:nvPr/>
        </p:nvSpPr>
        <p:spPr>
          <a:xfrm>
            <a:off x="6907548" y="3245618"/>
            <a:ext cx="1479564" cy="1155560"/>
          </a:xfrm>
          <a:prstGeom prst="heptagon">
            <a:avLst/>
          </a:prstGeom>
          <a:pattFill prst="dashHorz">
            <a:fgClr>
              <a:schemeClr val="accent1">
                <a:lumMod val="40000"/>
                <a:lumOff val="60000"/>
              </a:schemeClr>
            </a:fgClr>
            <a:bgClr>
              <a:schemeClr val="bg1"/>
            </a:bgClr>
          </a:pattFill>
          <a:ln>
            <a:solidFill>
              <a:schemeClr val="accent1">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35" name="Ettagono 34">
            <a:extLst>
              <a:ext uri="{FF2B5EF4-FFF2-40B4-BE49-F238E27FC236}">
                <a16:creationId xmlns:a16="http://schemas.microsoft.com/office/drawing/2014/main" id="{5CEA67B2-5739-4981-B79A-B3DF3A4381F7}"/>
              </a:ext>
            </a:extLst>
          </p:cNvPr>
          <p:cNvSpPr/>
          <p:nvPr/>
        </p:nvSpPr>
        <p:spPr>
          <a:xfrm>
            <a:off x="8792321" y="3245618"/>
            <a:ext cx="1479564" cy="1155560"/>
          </a:xfrm>
          <a:prstGeom prst="heptagon">
            <a:avLst/>
          </a:prstGeom>
          <a:pattFill prst="dashHorz">
            <a:fgClr>
              <a:schemeClr val="accent1">
                <a:lumMod val="40000"/>
                <a:lumOff val="60000"/>
              </a:schemeClr>
            </a:fgClr>
            <a:bgClr>
              <a:schemeClr val="bg1"/>
            </a:bgClr>
          </a:pattFill>
          <a:ln>
            <a:solidFill>
              <a:schemeClr val="accent1">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36" name="Ettagono 35">
            <a:extLst>
              <a:ext uri="{FF2B5EF4-FFF2-40B4-BE49-F238E27FC236}">
                <a16:creationId xmlns:a16="http://schemas.microsoft.com/office/drawing/2014/main" id="{3924AABD-F212-F847-F2E2-25C2A29C760D}"/>
              </a:ext>
            </a:extLst>
          </p:cNvPr>
          <p:cNvSpPr/>
          <p:nvPr/>
        </p:nvSpPr>
        <p:spPr>
          <a:xfrm>
            <a:off x="2513451" y="3245618"/>
            <a:ext cx="1479564" cy="1155560"/>
          </a:xfrm>
          <a:prstGeom prst="heptagon">
            <a:avLst/>
          </a:prstGeom>
          <a:pattFill prst="dashHorz">
            <a:fgClr>
              <a:schemeClr val="accent1">
                <a:lumMod val="40000"/>
                <a:lumOff val="60000"/>
              </a:schemeClr>
            </a:fgClr>
            <a:bgClr>
              <a:schemeClr val="bg1"/>
            </a:bgClr>
          </a:pattFill>
          <a:ln>
            <a:solidFill>
              <a:schemeClr val="accent1">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37" name="CasellaDiTesto 36">
            <a:extLst>
              <a:ext uri="{FF2B5EF4-FFF2-40B4-BE49-F238E27FC236}">
                <a16:creationId xmlns:a16="http://schemas.microsoft.com/office/drawing/2014/main" id="{9793F187-4509-7F8D-5652-779347C471A6}"/>
              </a:ext>
            </a:extLst>
          </p:cNvPr>
          <p:cNvSpPr txBox="1"/>
          <p:nvPr/>
        </p:nvSpPr>
        <p:spPr>
          <a:xfrm>
            <a:off x="884257" y="3677697"/>
            <a:ext cx="1065124" cy="307777"/>
          </a:xfrm>
          <a:prstGeom prst="rect">
            <a:avLst/>
          </a:prstGeom>
          <a:noFill/>
        </p:spPr>
        <p:txBody>
          <a:bodyPr wrap="square" rtlCol="0">
            <a:spAutoFit/>
          </a:bodyPr>
          <a:lstStyle/>
          <a:p>
            <a:pPr algn="ctr"/>
            <a:r>
              <a:rPr lang="it-IT" sz="1400" dirty="0"/>
              <a:t>15 MIN</a:t>
            </a:r>
          </a:p>
        </p:txBody>
      </p:sp>
      <p:sp>
        <p:nvSpPr>
          <p:cNvPr id="38" name="CasellaDiTesto 37">
            <a:extLst>
              <a:ext uri="{FF2B5EF4-FFF2-40B4-BE49-F238E27FC236}">
                <a16:creationId xmlns:a16="http://schemas.microsoft.com/office/drawing/2014/main" id="{678237BF-FEDB-7BC9-6277-4AEEF7C9128C}"/>
              </a:ext>
            </a:extLst>
          </p:cNvPr>
          <p:cNvSpPr txBox="1"/>
          <p:nvPr/>
        </p:nvSpPr>
        <p:spPr>
          <a:xfrm>
            <a:off x="2850233" y="3677697"/>
            <a:ext cx="907856" cy="307777"/>
          </a:xfrm>
          <a:prstGeom prst="rect">
            <a:avLst/>
          </a:prstGeom>
          <a:noFill/>
        </p:spPr>
        <p:txBody>
          <a:bodyPr wrap="square" rtlCol="0">
            <a:spAutoFit/>
          </a:bodyPr>
          <a:lstStyle/>
          <a:p>
            <a:pPr algn="ctr"/>
            <a:r>
              <a:rPr lang="it-IT" sz="1400" dirty="0"/>
              <a:t>20 MIN</a:t>
            </a:r>
          </a:p>
        </p:txBody>
      </p:sp>
      <p:sp>
        <p:nvSpPr>
          <p:cNvPr id="39" name="CasellaDiTesto 38">
            <a:extLst>
              <a:ext uri="{FF2B5EF4-FFF2-40B4-BE49-F238E27FC236}">
                <a16:creationId xmlns:a16="http://schemas.microsoft.com/office/drawing/2014/main" id="{BC89E583-617A-744A-4BCF-0F284D5A64F3}"/>
              </a:ext>
            </a:extLst>
          </p:cNvPr>
          <p:cNvSpPr txBox="1"/>
          <p:nvPr/>
        </p:nvSpPr>
        <p:spPr>
          <a:xfrm>
            <a:off x="4576740" y="3667833"/>
            <a:ext cx="1065124" cy="307777"/>
          </a:xfrm>
          <a:prstGeom prst="rect">
            <a:avLst/>
          </a:prstGeom>
          <a:noFill/>
        </p:spPr>
        <p:txBody>
          <a:bodyPr wrap="square" rtlCol="0">
            <a:spAutoFit/>
          </a:bodyPr>
          <a:lstStyle/>
          <a:p>
            <a:pPr algn="ctr"/>
            <a:r>
              <a:rPr lang="it-IT" sz="1400" dirty="0"/>
              <a:t>25 MIN</a:t>
            </a:r>
          </a:p>
        </p:txBody>
      </p:sp>
      <p:sp>
        <p:nvSpPr>
          <p:cNvPr id="40" name="CasellaDiTesto 39">
            <a:extLst>
              <a:ext uri="{FF2B5EF4-FFF2-40B4-BE49-F238E27FC236}">
                <a16:creationId xmlns:a16="http://schemas.microsoft.com/office/drawing/2014/main" id="{446C6222-8FED-7177-5EA8-6FFC8959AF33}"/>
              </a:ext>
            </a:extLst>
          </p:cNvPr>
          <p:cNvSpPr txBox="1"/>
          <p:nvPr/>
        </p:nvSpPr>
        <p:spPr>
          <a:xfrm>
            <a:off x="7193402" y="3667833"/>
            <a:ext cx="907856" cy="307777"/>
          </a:xfrm>
          <a:prstGeom prst="rect">
            <a:avLst/>
          </a:prstGeom>
          <a:noFill/>
        </p:spPr>
        <p:txBody>
          <a:bodyPr wrap="square" rtlCol="0">
            <a:spAutoFit/>
          </a:bodyPr>
          <a:lstStyle/>
          <a:p>
            <a:pPr algn="ctr"/>
            <a:r>
              <a:rPr lang="it-IT" sz="1400" dirty="0"/>
              <a:t>20 MIN</a:t>
            </a:r>
          </a:p>
        </p:txBody>
      </p:sp>
      <p:sp>
        <p:nvSpPr>
          <p:cNvPr id="41" name="CasellaDiTesto 40">
            <a:extLst>
              <a:ext uri="{FF2B5EF4-FFF2-40B4-BE49-F238E27FC236}">
                <a16:creationId xmlns:a16="http://schemas.microsoft.com/office/drawing/2014/main" id="{B798006B-4695-1DB7-F2F0-78C79AC1022B}"/>
              </a:ext>
            </a:extLst>
          </p:cNvPr>
          <p:cNvSpPr txBox="1"/>
          <p:nvPr/>
        </p:nvSpPr>
        <p:spPr>
          <a:xfrm>
            <a:off x="9085407" y="3677697"/>
            <a:ext cx="1065124" cy="307777"/>
          </a:xfrm>
          <a:prstGeom prst="rect">
            <a:avLst/>
          </a:prstGeom>
          <a:noFill/>
        </p:spPr>
        <p:txBody>
          <a:bodyPr wrap="square" rtlCol="0">
            <a:spAutoFit/>
          </a:bodyPr>
          <a:lstStyle/>
          <a:p>
            <a:pPr algn="ctr"/>
            <a:r>
              <a:rPr lang="it-IT" sz="1400" dirty="0"/>
              <a:t>25 MIN</a:t>
            </a:r>
          </a:p>
        </p:txBody>
      </p:sp>
      <p:sp>
        <p:nvSpPr>
          <p:cNvPr id="42" name="CasellaDiTesto 41">
            <a:extLst>
              <a:ext uri="{FF2B5EF4-FFF2-40B4-BE49-F238E27FC236}">
                <a16:creationId xmlns:a16="http://schemas.microsoft.com/office/drawing/2014/main" id="{DB33631F-8A12-FE87-ED37-8B40568E3880}"/>
              </a:ext>
            </a:extLst>
          </p:cNvPr>
          <p:cNvSpPr txBox="1"/>
          <p:nvPr/>
        </p:nvSpPr>
        <p:spPr>
          <a:xfrm>
            <a:off x="5888256" y="3491067"/>
            <a:ext cx="897937" cy="523220"/>
          </a:xfrm>
          <a:prstGeom prst="rect">
            <a:avLst/>
          </a:prstGeom>
          <a:solidFill>
            <a:schemeClr val="accent4">
              <a:lumMod val="20000"/>
              <a:lumOff val="80000"/>
            </a:schemeClr>
          </a:solidFill>
        </p:spPr>
        <p:txBody>
          <a:bodyPr wrap="square" rtlCol="0">
            <a:spAutoFit/>
          </a:bodyPr>
          <a:lstStyle/>
          <a:p>
            <a:r>
              <a:rPr lang="it-IT" sz="1400" dirty="0"/>
              <a:t>5 MINUTI DI PAUSA</a:t>
            </a:r>
          </a:p>
        </p:txBody>
      </p:sp>
      <p:grpSp>
        <p:nvGrpSpPr>
          <p:cNvPr id="43" name="Gruppo 42">
            <a:extLst>
              <a:ext uri="{FF2B5EF4-FFF2-40B4-BE49-F238E27FC236}">
                <a16:creationId xmlns:a16="http://schemas.microsoft.com/office/drawing/2014/main" id="{FF52A449-9F59-F34C-88BE-D727B9039599}"/>
              </a:ext>
            </a:extLst>
          </p:cNvPr>
          <p:cNvGrpSpPr/>
          <p:nvPr/>
        </p:nvGrpSpPr>
        <p:grpSpPr>
          <a:xfrm>
            <a:off x="10540704" y="1989575"/>
            <a:ext cx="1201514" cy="864188"/>
            <a:chOff x="286799" y="316532"/>
            <a:chExt cx="2608908" cy="1085289"/>
          </a:xfrm>
        </p:grpSpPr>
        <p:sp>
          <p:nvSpPr>
            <p:cNvPr id="44" name="Freccia a pentagono 43">
              <a:extLst>
                <a:ext uri="{FF2B5EF4-FFF2-40B4-BE49-F238E27FC236}">
                  <a16:creationId xmlns:a16="http://schemas.microsoft.com/office/drawing/2014/main" id="{EFAC1B69-7247-F09C-2497-130F4F464DCD}"/>
                </a:ext>
              </a:extLst>
            </p:cNvPr>
            <p:cNvSpPr/>
            <p:nvPr/>
          </p:nvSpPr>
          <p:spPr>
            <a:xfrm>
              <a:off x="286799" y="316532"/>
              <a:ext cx="2608908" cy="1085289"/>
            </a:xfrm>
            <a:prstGeom prst="homePlat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5" name="Freccia a pentagono 4">
              <a:extLst>
                <a:ext uri="{FF2B5EF4-FFF2-40B4-BE49-F238E27FC236}">
                  <a16:creationId xmlns:a16="http://schemas.microsoft.com/office/drawing/2014/main" id="{F8810496-1764-24CA-3332-455990A5502C}"/>
                </a:ext>
              </a:extLst>
            </p:cNvPr>
            <p:cNvSpPr txBox="1"/>
            <p:nvPr/>
          </p:nvSpPr>
          <p:spPr>
            <a:xfrm>
              <a:off x="286799" y="316532"/>
              <a:ext cx="2337586" cy="108528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4676" tIns="37338" rIns="18669" bIns="37338" numCol="1" spcCol="1270" anchor="ctr" anchorCtr="0">
              <a:noAutofit/>
            </a:bodyPr>
            <a:lstStyle/>
            <a:p>
              <a:pPr marL="0" lvl="0" indent="0" algn="ctr" defTabSz="622300">
                <a:lnSpc>
                  <a:spcPct val="90000"/>
                </a:lnSpc>
                <a:spcBef>
                  <a:spcPct val="0"/>
                </a:spcBef>
                <a:spcAft>
                  <a:spcPct val="35000"/>
                </a:spcAft>
                <a:buNone/>
              </a:pPr>
              <a:r>
                <a:rPr lang="it-IT" sz="1400" kern="1200" dirty="0">
                  <a:solidFill>
                    <a:prstClr val="white"/>
                  </a:solidFill>
                  <a:latin typeface="Calibri" panose="020F0502020204030204"/>
                  <a:ea typeface="+mn-ea"/>
                  <a:cs typeface="+mn-cs"/>
                </a:rPr>
                <a:t>QUIZ</a:t>
              </a:r>
            </a:p>
          </p:txBody>
        </p:sp>
      </p:grpSp>
      <p:sp>
        <p:nvSpPr>
          <p:cNvPr id="46" name="Ettagono 45">
            <a:extLst>
              <a:ext uri="{FF2B5EF4-FFF2-40B4-BE49-F238E27FC236}">
                <a16:creationId xmlns:a16="http://schemas.microsoft.com/office/drawing/2014/main" id="{4ADF3C2E-C06E-5E3D-6BA9-2ACB517A4B24}"/>
              </a:ext>
            </a:extLst>
          </p:cNvPr>
          <p:cNvSpPr/>
          <p:nvPr/>
        </p:nvSpPr>
        <p:spPr>
          <a:xfrm>
            <a:off x="10540704" y="3245618"/>
            <a:ext cx="1479564" cy="1155560"/>
          </a:xfrm>
          <a:prstGeom prst="heptagon">
            <a:avLst/>
          </a:prstGeom>
          <a:pattFill prst="dashHorz">
            <a:fgClr>
              <a:schemeClr val="accent1">
                <a:lumMod val="40000"/>
                <a:lumOff val="60000"/>
              </a:schemeClr>
            </a:fgClr>
            <a:bgClr>
              <a:schemeClr val="bg1"/>
            </a:bgClr>
          </a:pattFill>
          <a:ln>
            <a:solidFill>
              <a:schemeClr val="accent1">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47" name="CasellaDiTesto 46">
            <a:extLst>
              <a:ext uri="{FF2B5EF4-FFF2-40B4-BE49-F238E27FC236}">
                <a16:creationId xmlns:a16="http://schemas.microsoft.com/office/drawing/2014/main" id="{BE17419E-C3BE-DA17-10F8-58706F24C905}"/>
              </a:ext>
            </a:extLst>
          </p:cNvPr>
          <p:cNvSpPr txBox="1"/>
          <p:nvPr/>
        </p:nvSpPr>
        <p:spPr>
          <a:xfrm>
            <a:off x="10677094" y="3667832"/>
            <a:ext cx="1065124" cy="307777"/>
          </a:xfrm>
          <a:prstGeom prst="rect">
            <a:avLst/>
          </a:prstGeom>
          <a:noFill/>
        </p:spPr>
        <p:txBody>
          <a:bodyPr wrap="square" rtlCol="0">
            <a:spAutoFit/>
          </a:bodyPr>
          <a:lstStyle/>
          <a:p>
            <a:pPr algn="ctr"/>
            <a:r>
              <a:rPr lang="it-IT" sz="1400" dirty="0"/>
              <a:t>10 MIN</a:t>
            </a:r>
          </a:p>
        </p:txBody>
      </p:sp>
    </p:spTree>
    <p:extLst>
      <p:ext uri="{BB962C8B-B14F-4D97-AF65-F5344CB8AC3E}">
        <p14:creationId xmlns:p14="http://schemas.microsoft.com/office/powerpoint/2010/main" val="10741744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1EE164A-2BA5-BAE4-8922-A91D25338D68}"/>
              </a:ext>
            </a:extLst>
          </p:cNvPr>
          <p:cNvSpPr>
            <a:spLocks noGrp="1"/>
          </p:cNvSpPr>
          <p:nvPr>
            <p:ph type="title"/>
          </p:nvPr>
        </p:nvSpPr>
        <p:spPr>
          <a:xfrm>
            <a:off x="838199" y="308591"/>
            <a:ext cx="10767647" cy="1200329"/>
          </a:xfrm>
        </p:spPr>
        <p:txBody>
          <a:bodyPr>
            <a:normAutofit fontScale="90000"/>
          </a:bodyPr>
          <a:lstStyle/>
          <a:p>
            <a:pPr>
              <a:lnSpc>
                <a:spcPct val="150000"/>
              </a:lnSpc>
            </a:pPr>
            <a:r>
              <a:rPr lang="it-IT" sz="1600" b="1" dirty="0">
                <a:solidFill>
                  <a:srgbClr val="1482AC"/>
                </a:solidFill>
                <a:latin typeface="Times New Roman" panose="02020603050405020304" pitchFamily="18" charset="0"/>
                <a:ea typeface="+mn-ea"/>
                <a:cs typeface="+mn-cs"/>
              </a:rPr>
              <a:t>La lezione sarà funzionale all’UDA interdisciplinare «ANALISI A TUTTO CAMPO»  che combina l'informatica con lo studio delle altre discipline. </a:t>
            </a:r>
            <a:br>
              <a:rPr lang="it-IT" sz="1600" b="1" dirty="0">
                <a:solidFill>
                  <a:srgbClr val="1482AC"/>
                </a:solidFill>
                <a:latin typeface="Times New Roman" panose="02020603050405020304" pitchFamily="18" charset="0"/>
                <a:ea typeface="+mn-ea"/>
                <a:cs typeface="+mn-cs"/>
              </a:rPr>
            </a:br>
            <a:r>
              <a:rPr lang="it-IT" sz="1600" b="1" dirty="0">
                <a:solidFill>
                  <a:srgbClr val="1482AC"/>
                </a:solidFill>
                <a:latin typeface="Times New Roman" panose="02020603050405020304" pitchFamily="18" charset="0"/>
                <a:ea typeface="+mn-ea"/>
                <a:cs typeface="+mn-cs"/>
              </a:rPr>
              <a:t>Gli algoritmi di ricerca possono essere utilizzati per analizzare dati, non solo numerici, aiutando a scoprire modelli e configurazioni ricorrenti. </a:t>
            </a:r>
          </a:p>
        </p:txBody>
      </p:sp>
      <p:sp>
        <p:nvSpPr>
          <p:cNvPr id="4" name="CasellaDiTesto 3">
            <a:extLst>
              <a:ext uri="{FF2B5EF4-FFF2-40B4-BE49-F238E27FC236}">
                <a16:creationId xmlns:a16="http://schemas.microsoft.com/office/drawing/2014/main" id="{E5F9C62A-6334-3952-215A-0B04FE370302}"/>
              </a:ext>
            </a:extLst>
          </p:cNvPr>
          <p:cNvSpPr txBox="1"/>
          <p:nvPr/>
        </p:nvSpPr>
        <p:spPr>
          <a:xfrm>
            <a:off x="838199" y="1831434"/>
            <a:ext cx="10238014" cy="981487"/>
          </a:xfrm>
          <a:prstGeom prst="rect">
            <a:avLst/>
          </a:prstGeom>
          <a:noFill/>
        </p:spPr>
        <p:txBody>
          <a:bodyPr wrap="square" rtlCol="0">
            <a:spAutoFit/>
          </a:bodyPr>
          <a:lstStyle/>
          <a:p>
            <a:pPr marL="1617663" indent="-1617663"/>
            <a:r>
              <a:rPr lang="it-IT" sz="1200" dirty="0">
                <a:solidFill>
                  <a:schemeClr val="accent6">
                    <a:lumMod val="75000"/>
                  </a:schemeClr>
                </a:solidFill>
                <a:latin typeface="Arial" panose="020B0604020202020204" pitchFamily="34" charset="0"/>
                <a:cs typeface="Arial" panose="020B0604020202020204" pitchFamily="34" charset="0"/>
              </a:rPr>
              <a:t>Scienze naturali : </a:t>
            </a:r>
            <a:r>
              <a:rPr lang="it-IT" sz="1200" b="1" dirty="0">
                <a:solidFill>
                  <a:schemeClr val="accent6">
                    <a:lumMod val="75000"/>
                  </a:schemeClr>
                </a:solidFill>
                <a:latin typeface="Arial" panose="020B0604020202020204" pitchFamily="34" charset="0"/>
                <a:cs typeface="Arial" panose="020B0604020202020204" pitchFamily="34" charset="0"/>
              </a:rPr>
              <a:t>Monitoraggio e Analisi di piccoli set di Dati genetici campione forniti dal BIOGEM </a:t>
            </a:r>
          </a:p>
          <a:p>
            <a:pPr marL="1617663" indent="-1617663"/>
            <a:r>
              <a:rPr lang="it-IT" sz="1200" b="1" dirty="0">
                <a:solidFill>
                  <a:schemeClr val="accent6">
                    <a:lumMod val="75000"/>
                  </a:schemeClr>
                </a:solidFill>
                <a:latin typeface="Arial" panose="020B0604020202020204" pitchFamily="34" charset="0"/>
                <a:cs typeface="Arial" panose="020B0604020202020204" pitchFamily="34" charset="0"/>
              </a:rPr>
              <a:t>                           (centro di ricerca di Biologia e genetica molecolare della città di Ariano Irpino )</a:t>
            </a:r>
          </a:p>
          <a:p>
            <a:pPr marL="1165225" indent="-1165225">
              <a:lnSpc>
                <a:spcPct val="150000"/>
              </a:lnSpc>
            </a:pPr>
            <a:r>
              <a:rPr lang="it-IT" sz="1200" dirty="0">
                <a:solidFill>
                  <a:schemeClr val="accent6">
                    <a:lumMod val="75000"/>
                  </a:schemeClr>
                </a:solidFill>
                <a:latin typeface="Arial" panose="020B0604020202020204" pitchFamily="34" charset="0"/>
                <a:cs typeface="Arial" panose="020B0604020202020204" pitchFamily="34" charset="0"/>
              </a:rPr>
              <a:t>                            Utilizzare algoritmi di ricerca per analizzare dataset genetici e identificare trend o anomalie che possono  indicare cambiamenti tali da suggerire patologie indotte da fattori ambientali inquinanti</a:t>
            </a:r>
          </a:p>
        </p:txBody>
      </p:sp>
      <p:sp>
        <p:nvSpPr>
          <p:cNvPr id="7" name="CasellaDiTesto 6">
            <a:extLst>
              <a:ext uri="{FF2B5EF4-FFF2-40B4-BE49-F238E27FC236}">
                <a16:creationId xmlns:a16="http://schemas.microsoft.com/office/drawing/2014/main" id="{DC6BD2CD-4323-17BA-37FE-CD0CF8DB8A33}"/>
              </a:ext>
            </a:extLst>
          </p:cNvPr>
          <p:cNvSpPr txBox="1"/>
          <p:nvPr/>
        </p:nvSpPr>
        <p:spPr>
          <a:xfrm>
            <a:off x="4273901" y="3785928"/>
            <a:ext cx="7020446" cy="1166153"/>
          </a:xfrm>
          <a:prstGeom prst="rect">
            <a:avLst/>
          </a:prstGeom>
          <a:noFill/>
        </p:spPr>
        <p:txBody>
          <a:bodyPr wrap="square" rtlCol="0">
            <a:spAutoFit/>
          </a:bodyPr>
          <a:lstStyle/>
          <a:p>
            <a:pPr>
              <a:lnSpc>
                <a:spcPct val="150000"/>
              </a:lnSpc>
            </a:pPr>
            <a:r>
              <a:rPr lang="it-IT" sz="1200" dirty="0">
                <a:solidFill>
                  <a:srgbClr val="52C0D6"/>
                </a:solidFill>
                <a:latin typeface="Arial" panose="020B0604020202020204" pitchFamily="34" charset="0"/>
                <a:cs typeface="Arial" panose="020B0604020202020204" pitchFamily="34" charset="0"/>
              </a:rPr>
              <a:t>Lingua e letteratura straniera: </a:t>
            </a:r>
            <a:r>
              <a:rPr lang="it-IT" sz="1200" b="1" dirty="0">
                <a:solidFill>
                  <a:srgbClr val="52C0D6"/>
                </a:solidFill>
                <a:latin typeface="Arial" panose="020B0604020202020204" pitchFamily="34" charset="0"/>
                <a:cs typeface="Arial" panose="020B0604020202020204" pitchFamily="34" charset="0"/>
              </a:rPr>
              <a:t>Simulazione di un glossario di inglese tecnico</a:t>
            </a:r>
          </a:p>
          <a:p>
            <a:pPr marL="1970088" indent="-985838">
              <a:lnSpc>
                <a:spcPct val="150000"/>
              </a:lnSpc>
            </a:pPr>
            <a:r>
              <a:rPr lang="it-IT" sz="1200" dirty="0">
                <a:solidFill>
                  <a:srgbClr val="52C0D6"/>
                </a:solidFill>
                <a:latin typeface="Arial" panose="020B0604020202020204" pitchFamily="34" charset="0"/>
                <a:cs typeface="Arial" panose="020B0604020202020204" pitchFamily="34" charset="0"/>
              </a:rPr>
              <a:t>                       Utilizzo degli Algoritmi di Ricerca per trovare una parola specifica in  </a:t>
            </a:r>
          </a:p>
          <a:p>
            <a:pPr marL="1970088" indent="-985838">
              <a:lnSpc>
                <a:spcPct val="150000"/>
              </a:lnSpc>
            </a:pPr>
            <a:r>
              <a:rPr lang="it-IT" sz="1200" dirty="0">
                <a:solidFill>
                  <a:srgbClr val="52C0D6"/>
                </a:solidFill>
                <a:latin typeface="Arial" panose="020B0604020202020204" pitchFamily="34" charset="0"/>
                <a:cs typeface="Arial" panose="020B0604020202020204" pitchFamily="34" charset="0"/>
              </a:rPr>
              <a:t>                       un elenco ordinato di parole chiave in inglese, tipicamente usate in biologia. </a:t>
            </a:r>
          </a:p>
        </p:txBody>
      </p:sp>
      <p:sp>
        <p:nvSpPr>
          <p:cNvPr id="9" name="CasellaDiTesto 8">
            <a:extLst>
              <a:ext uri="{FF2B5EF4-FFF2-40B4-BE49-F238E27FC236}">
                <a16:creationId xmlns:a16="http://schemas.microsoft.com/office/drawing/2014/main" id="{C971FD87-2415-7522-BE90-BAF6A18A6092}"/>
              </a:ext>
            </a:extLst>
          </p:cNvPr>
          <p:cNvSpPr txBox="1"/>
          <p:nvPr/>
        </p:nvSpPr>
        <p:spPr>
          <a:xfrm>
            <a:off x="543993" y="5272367"/>
            <a:ext cx="11059885" cy="1217962"/>
          </a:xfrm>
          <a:prstGeom prst="rect">
            <a:avLst/>
          </a:prstGeom>
          <a:noFill/>
        </p:spPr>
        <p:txBody>
          <a:bodyPr wrap="square" rtlCol="0">
            <a:spAutoFit/>
          </a:bodyPr>
          <a:lstStyle/>
          <a:p>
            <a:pPr>
              <a:lnSpc>
                <a:spcPct val="150000"/>
              </a:lnSpc>
            </a:pPr>
            <a:r>
              <a:rPr lang="it-IT" sz="1000" b="1" dirty="0">
                <a:latin typeface="Arial" panose="020B0604020202020204" pitchFamily="34" charset="0"/>
                <a:cs typeface="Arial" panose="020B0604020202020204" pitchFamily="34" charset="0"/>
              </a:rPr>
              <a:t>Progetto Finale dell’UDA interdisciplinare: Creazione di uno Strumento di Analisi di Dati</a:t>
            </a:r>
          </a:p>
          <a:p>
            <a:pPr>
              <a:lnSpc>
                <a:spcPct val="150000"/>
              </a:lnSpc>
            </a:pPr>
            <a:r>
              <a:rPr lang="it-IT" sz="1000" b="1" dirty="0">
                <a:latin typeface="Arial" panose="020B0604020202020204" pitchFamily="34" charset="0"/>
                <a:cs typeface="Arial" panose="020B0604020202020204" pitchFamily="34" charset="0"/>
              </a:rPr>
              <a:t>Contenuti:</a:t>
            </a:r>
            <a:r>
              <a:rPr lang="it-IT" sz="1000" dirty="0">
                <a:latin typeface="Arial" panose="020B0604020202020204" pitchFamily="34" charset="0"/>
                <a:cs typeface="Arial" panose="020B0604020202020204" pitchFamily="34" charset="0"/>
              </a:rPr>
              <a:t> Sviluppo di un progetto completo che utilizza algoritmi di ricerca per analizzare set di dati numerici e alfanumerici.</a:t>
            </a:r>
          </a:p>
          <a:p>
            <a:pPr marL="542925" indent="-542925">
              <a:lnSpc>
                <a:spcPct val="150000"/>
              </a:lnSpc>
            </a:pPr>
            <a:r>
              <a:rPr lang="it-IT" sz="1000" b="1" dirty="0">
                <a:latin typeface="Arial" panose="020B0604020202020204" pitchFamily="34" charset="0"/>
                <a:cs typeface="Arial" panose="020B0604020202020204" pitchFamily="34" charset="0"/>
              </a:rPr>
              <a:t>Attività:</a:t>
            </a:r>
            <a:r>
              <a:rPr lang="it-IT" sz="1000" dirty="0">
                <a:latin typeface="Arial" panose="020B0604020202020204" pitchFamily="34" charset="0"/>
                <a:cs typeface="Arial" panose="020B0604020202020204" pitchFamily="34" charset="0"/>
              </a:rPr>
              <a:t> Gli studenti lavoreranno in gruppi per sviluppare un software che analizza un set di dati, identifica valori o parole chiave e presenta i risultati in modo visivo.</a:t>
            </a:r>
          </a:p>
          <a:p>
            <a:pPr marL="542925" indent="-542925">
              <a:lnSpc>
                <a:spcPct val="150000"/>
              </a:lnSpc>
            </a:pPr>
            <a:r>
              <a:rPr lang="it-IT" sz="1000" b="1" dirty="0">
                <a:highlight>
                  <a:srgbClr val="00FF00"/>
                </a:highlight>
                <a:latin typeface="Arial" panose="020B0604020202020204" pitchFamily="34" charset="0"/>
                <a:cs typeface="Arial" panose="020B0604020202020204" pitchFamily="34" charset="0"/>
              </a:rPr>
              <a:t>NOTE</a:t>
            </a:r>
            <a:r>
              <a:rPr lang="it-IT" sz="1000" dirty="0">
                <a:latin typeface="Arial" panose="020B0604020202020204" pitchFamily="34" charset="0"/>
                <a:cs typeface="Arial" panose="020B0604020202020204" pitchFamily="34" charset="0"/>
              </a:rPr>
              <a:t>: l’UDA interdisciplinare si presta ad uno </a:t>
            </a:r>
            <a:r>
              <a:rPr lang="it-IT" sz="1000" b="1" dirty="0">
                <a:latin typeface="Arial" panose="020B0604020202020204" pitchFamily="34" charset="0"/>
                <a:cs typeface="Arial" panose="020B0604020202020204" pitchFamily="34" charset="0"/>
              </a:rPr>
              <a:t>sviluppo in verticale</a:t>
            </a:r>
            <a:r>
              <a:rPr lang="it-IT" sz="1000" dirty="0">
                <a:latin typeface="Arial" panose="020B0604020202020204" pitchFamily="34" charset="0"/>
                <a:cs typeface="Arial" panose="020B0604020202020204" pitchFamily="34" charset="0"/>
              </a:rPr>
              <a:t> e quindi potrebbe essere sviluppata negli anni successivi, in questo caso proporrei agli alunni</a:t>
            </a:r>
          </a:p>
          <a:p>
            <a:pPr marL="542925" indent="-542925">
              <a:lnSpc>
                <a:spcPct val="150000"/>
              </a:lnSpc>
            </a:pPr>
            <a:r>
              <a:rPr lang="it-IT" sz="1000" dirty="0">
                <a:latin typeface="Arial" panose="020B0604020202020204" pitchFamily="34" charset="0"/>
                <a:cs typeface="Arial" panose="020B0604020202020204" pitchFamily="34" charset="0"/>
              </a:rPr>
              <a:t>            lo studio degli alberi binari e gli alberi di ricerca binari.</a:t>
            </a:r>
          </a:p>
        </p:txBody>
      </p:sp>
      <p:sp>
        <p:nvSpPr>
          <p:cNvPr id="12" name="CasellaDiTesto 11">
            <a:extLst>
              <a:ext uri="{FF2B5EF4-FFF2-40B4-BE49-F238E27FC236}">
                <a16:creationId xmlns:a16="http://schemas.microsoft.com/office/drawing/2014/main" id="{95188EA3-1AD8-C326-D68A-3A63146E1529}"/>
              </a:ext>
            </a:extLst>
          </p:cNvPr>
          <p:cNvSpPr txBox="1"/>
          <p:nvPr/>
        </p:nvSpPr>
        <p:spPr>
          <a:xfrm>
            <a:off x="2554793" y="2963983"/>
            <a:ext cx="8420937" cy="519822"/>
          </a:xfrm>
          <a:prstGeom prst="rect">
            <a:avLst/>
          </a:prstGeom>
          <a:noFill/>
        </p:spPr>
        <p:txBody>
          <a:bodyPr wrap="square">
            <a:spAutoFit/>
          </a:bodyPr>
          <a:lstStyle/>
          <a:p>
            <a:r>
              <a:rPr lang="it-IT" sz="1200" dirty="0">
                <a:solidFill>
                  <a:srgbClr val="0033CC"/>
                </a:solidFill>
                <a:latin typeface="Arial" panose="020B0604020202020204" pitchFamily="34" charset="0"/>
                <a:cs typeface="Arial" panose="020B0604020202020204" pitchFamily="34" charset="0"/>
              </a:rPr>
              <a:t>Fisica: </a:t>
            </a:r>
            <a:r>
              <a:rPr lang="it-IT" sz="1200" b="1" dirty="0">
                <a:solidFill>
                  <a:srgbClr val="0033CC"/>
                </a:solidFill>
                <a:latin typeface="Arial" panose="020B0604020202020204" pitchFamily="34" charset="0"/>
                <a:cs typeface="Arial" panose="020B0604020202020204" pitchFamily="34" charset="0"/>
              </a:rPr>
              <a:t>Monitoraggio e Analisi dei Dati </a:t>
            </a:r>
            <a:r>
              <a:rPr lang="it-IT" sz="1200" dirty="0">
                <a:solidFill>
                  <a:srgbClr val="0033CC"/>
                </a:solidFill>
                <a:latin typeface="Arial" panose="020B0604020202020204" pitchFamily="34" charset="0"/>
                <a:cs typeface="Arial" panose="020B0604020202020204" pitchFamily="34" charset="0"/>
              </a:rPr>
              <a:t>di un oggetto in caduta libera (senza considerare la resistenza dell'aria) </a:t>
            </a:r>
          </a:p>
          <a:p>
            <a:pPr marL="452438">
              <a:lnSpc>
                <a:spcPct val="150000"/>
              </a:lnSpc>
            </a:pPr>
            <a:r>
              <a:rPr lang="it-IT" sz="1200" dirty="0">
                <a:solidFill>
                  <a:srgbClr val="0033CC"/>
                </a:solidFill>
                <a:latin typeface="Arial" panose="020B0604020202020204" pitchFamily="34" charset="0"/>
                <a:cs typeface="Arial" panose="020B0604020202020204" pitchFamily="34" charset="0"/>
              </a:rPr>
              <a:t>Utilizzare la ricerca binaria per determinare il tempo preciso in cui l'oggetto raggiunge una certa velocità o altezza.</a:t>
            </a:r>
          </a:p>
        </p:txBody>
      </p:sp>
      <p:cxnSp>
        <p:nvCxnSpPr>
          <p:cNvPr id="14" name="Connettore diritto 13">
            <a:extLst>
              <a:ext uri="{FF2B5EF4-FFF2-40B4-BE49-F238E27FC236}">
                <a16:creationId xmlns:a16="http://schemas.microsoft.com/office/drawing/2014/main" id="{A1DB6F60-5822-5DE6-A5A7-A02B432701E4}"/>
              </a:ext>
            </a:extLst>
          </p:cNvPr>
          <p:cNvCxnSpPr/>
          <p:nvPr/>
        </p:nvCxnSpPr>
        <p:spPr>
          <a:xfrm>
            <a:off x="543992" y="960844"/>
            <a:ext cx="11059886" cy="0"/>
          </a:xfrm>
          <a:prstGeom prst="line">
            <a:avLst/>
          </a:prstGeom>
          <a:ln>
            <a:solidFill>
              <a:srgbClr val="1482AC"/>
            </a:solidFill>
          </a:ln>
        </p:spPr>
        <p:style>
          <a:lnRef idx="1">
            <a:schemeClr val="accent1"/>
          </a:lnRef>
          <a:fillRef idx="0">
            <a:schemeClr val="accent1"/>
          </a:fillRef>
          <a:effectRef idx="0">
            <a:schemeClr val="accent1"/>
          </a:effectRef>
          <a:fontRef idx="minor">
            <a:schemeClr val="tx1"/>
          </a:fontRef>
        </p:style>
      </p:cxnSp>
      <p:cxnSp>
        <p:nvCxnSpPr>
          <p:cNvPr id="15" name="Connettore diritto 14">
            <a:extLst>
              <a:ext uri="{FF2B5EF4-FFF2-40B4-BE49-F238E27FC236}">
                <a16:creationId xmlns:a16="http://schemas.microsoft.com/office/drawing/2014/main" id="{C64A3A44-C773-C8C0-0EF1-22EDD450AC67}"/>
              </a:ext>
            </a:extLst>
          </p:cNvPr>
          <p:cNvCxnSpPr/>
          <p:nvPr/>
        </p:nvCxnSpPr>
        <p:spPr>
          <a:xfrm>
            <a:off x="463605" y="5059404"/>
            <a:ext cx="11059886" cy="0"/>
          </a:xfrm>
          <a:prstGeom prst="line">
            <a:avLst/>
          </a:prstGeom>
          <a:ln>
            <a:solidFill>
              <a:srgbClr val="1482A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614021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magine 3">
            <a:extLst>
              <a:ext uri="{FF2B5EF4-FFF2-40B4-BE49-F238E27FC236}">
                <a16:creationId xmlns:a16="http://schemas.microsoft.com/office/drawing/2014/main" id="{C942CE9E-EC99-B116-6B1D-3107B6AA591D}"/>
              </a:ext>
            </a:extLst>
          </p:cNvPr>
          <p:cNvPicPr>
            <a:picLocks noChangeAspect="1"/>
          </p:cNvPicPr>
          <p:nvPr/>
        </p:nvPicPr>
        <p:blipFill rotWithShape="1">
          <a:blip r:embed="rId2">
            <a:extLst>
              <a:ext uri="{28A0092B-C50C-407E-A947-70E740481C1C}">
                <a14:useLocalDpi xmlns:a14="http://schemas.microsoft.com/office/drawing/2010/main" val="0"/>
              </a:ext>
            </a:extLst>
          </a:blip>
          <a:srcRect l="-1" t="21460" r="-2355"/>
          <a:stretch/>
        </p:blipFill>
        <p:spPr>
          <a:xfrm>
            <a:off x="1376102" y="1338942"/>
            <a:ext cx="9285722" cy="2090058"/>
          </a:xfrm>
          <a:prstGeom prst="rect">
            <a:avLst/>
          </a:prstGeom>
        </p:spPr>
      </p:pic>
      <p:sp>
        <p:nvSpPr>
          <p:cNvPr id="5" name="CasellaDiTesto 4">
            <a:extLst>
              <a:ext uri="{FF2B5EF4-FFF2-40B4-BE49-F238E27FC236}">
                <a16:creationId xmlns:a16="http://schemas.microsoft.com/office/drawing/2014/main" id="{046A771C-70DC-5D3A-29D2-B8CC20FD6E24}"/>
              </a:ext>
            </a:extLst>
          </p:cNvPr>
          <p:cNvSpPr txBox="1"/>
          <p:nvPr/>
        </p:nvSpPr>
        <p:spPr>
          <a:xfrm>
            <a:off x="3949003" y="3908809"/>
            <a:ext cx="4592096" cy="338554"/>
          </a:xfrm>
          <a:prstGeom prst="rect">
            <a:avLst/>
          </a:prstGeom>
          <a:noFill/>
        </p:spPr>
        <p:txBody>
          <a:bodyPr wrap="square" rtlCol="0">
            <a:spAutoFit/>
          </a:bodyPr>
          <a:lstStyle/>
          <a:p>
            <a:r>
              <a:rPr lang="it-IT" sz="1600" b="1" dirty="0">
                <a:solidFill>
                  <a:srgbClr val="1482AC"/>
                </a:solidFill>
                <a:latin typeface="Arial" panose="020B0604020202020204" pitchFamily="34" charset="0"/>
                <a:cs typeface="Arial" panose="020B0604020202020204" pitchFamily="34" charset="0"/>
              </a:rPr>
              <a:t>CHE COSA RAPPRESENTA L’ANIMAZIONE?</a:t>
            </a:r>
          </a:p>
        </p:txBody>
      </p:sp>
      <p:sp>
        <p:nvSpPr>
          <p:cNvPr id="6" name="CasellaDiTesto 5">
            <a:extLst>
              <a:ext uri="{FF2B5EF4-FFF2-40B4-BE49-F238E27FC236}">
                <a16:creationId xmlns:a16="http://schemas.microsoft.com/office/drawing/2014/main" id="{92C6A4D1-2B2F-9994-8BEA-E71B7D032694}"/>
              </a:ext>
            </a:extLst>
          </p:cNvPr>
          <p:cNvSpPr txBox="1"/>
          <p:nvPr/>
        </p:nvSpPr>
        <p:spPr>
          <a:xfrm>
            <a:off x="2682910" y="489801"/>
            <a:ext cx="6430944" cy="738664"/>
          </a:xfrm>
          <a:prstGeom prst="rect">
            <a:avLst/>
          </a:prstGeom>
          <a:pattFill prst="trellis">
            <a:fgClr>
              <a:srgbClr val="FFFFCC"/>
            </a:fgClr>
            <a:bgClr>
              <a:schemeClr val="bg1"/>
            </a:bgClr>
          </a:pattFill>
          <a:ln>
            <a:solidFill>
              <a:srgbClr val="FFFF00"/>
            </a:solidFill>
          </a:ln>
        </p:spPr>
        <p:txBody>
          <a:bodyPr wrap="square" rtlCol="0">
            <a:spAutoFit/>
          </a:bodyPr>
          <a:lstStyle/>
          <a:p>
            <a:r>
              <a:rPr lang="it-IT" sz="1400" b="1" dirty="0">
                <a:latin typeface="Bradley Hand ITC" panose="03070402050302030203" pitchFamily="66" charset="0"/>
              </a:rPr>
              <a:t>MOSTRO L’ANIMAZIONE CON LO SCOPO DI  SOLLECITARE LE  ALUNNE E GLI ALUNNI A ‘SCOPRIRE’ COSA ACCADE NELL’ANIMAZIONE SI INNESCHERA’ UN CONFRONTO E TUTTI PARTECIPERANNO</a:t>
            </a:r>
          </a:p>
        </p:txBody>
      </p:sp>
    </p:spTree>
    <p:extLst>
      <p:ext uri="{BB962C8B-B14F-4D97-AF65-F5344CB8AC3E}">
        <p14:creationId xmlns:p14="http://schemas.microsoft.com/office/powerpoint/2010/main" val="1781098509"/>
      </p:ext>
    </p:extLst>
  </p:cSld>
  <p:clrMapOvr>
    <a:masterClrMapping/>
  </p:clrMapOvr>
</p:sld>
</file>

<file path=ppt/theme/theme1.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5473</Words>
  <Application>Microsoft Office PowerPoint</Application>
  <PresentationFormat>Widescreen</PresentationFormat>
  <Paragraphs>461</Paragraphs>
  <Slides>45</Slides>
  <Notes>1</Notes>
  <HiddenSlides>0</HiddenSlides>
  <MMClips>5</MMClips>
  <ScaleCrop>false</ScaleCrop>
  <HeadingPairs>
    <vt:vector size="6" baseType="variant">
      <vt:variant>
        <vt:lpstr>Caratteri utilizzati</vt:lpstr>
      </vt:variant>
      <vt:variant>
        <vt:i4>12</vt:i4>
      </vt:variant>
      <vt:variant>
        <vt:lpstr>Tema</vt:lpstr>
      </vt:variant>
      <vt:variant>
        <vt:i4>1</vt:i4>
      </vt:variant>
      <vt:variant>
        <vt:lpstr>Titoli diapositive</vt:lpstr>
      </vt:variant>
      <vt:variant>
        <vt:i4>45</vt:i4>
      </vt:variant>
    </vt:vector>
  </HeadingPairs>
  <TitlesOfParts>
    <vt:vector size="58" baseType="lpstr">
      <vt:lpstr>Arial</vt:lpstr>
      <vt:lpstr>Baguet Script</vt:lpstr>
      <vt:lpstr>Bradley Hand ITC</vt:lpstr>
      <vt:lpstr>Calibri</vt:lpstr>
      <vt:lpstr>Calibri Light</vt:lpstr>
      <vt:lpstr>Cambria Math</vt:lpstr>
      <vt:lpstr>Courier New</vt:lpstr>
      <vt:lpstr>Google Sans</vt:lpstr>
      <vt:lpstr>Inter</vt:lpstr>
      <vt:lpstr>Inter-Regular</vt:lpstr>
      <vt:lpstr>Times New Roman</vt:lpstr>
      <vt:lpstr>Wingdings</vt:lpstr>
      <vt:lpstr>Tema di Office</vt:lpstr>
      <vt:lpstr>Presentazione standard di PowerPoint</vt:lpstr>
      <vt:lpstr>Presentazione standard di PowerPoint</vt:lpstr>
      <vt:lpstr>Presentazione standard di PowerPoint</vt:lpstr>
      <vt:lpstr>Presentazione standard di PowerPoint</vt:lpstr>
      <vt:lpstr>STRUMENTI E METODOLOGIE</vt:lpstr>
      <vt:lpstr>Obiettivi formativi</vt:lpstr>
      <vt:lpstr>Presentazione standard di PowerPoint</vt:lpstr>
      <vt:lpstr>La lezione sarà funzionale all’UDA interdisciplinare «ANALISI A TUTTO CAMPO»  che combina l'informatica con lo studio delle altre discipline.  Gli algoritmi di ricerca possono essere utilizzati per analizzare dati, non solo numerici, aiutando a scoprire modelli e configurazioni ricorrenti. </vt:lpstr>
      <vt:lpstr>Presentazione standard di PowerPoint</vt:lpstr>
      <vt:lpstr>Presentazione standard di PowerPoint</vt:lpstr>
      <vt:lpstr>Presentazione standard di PowerPoint</vt:lpstr>
      <vt:lpstr>PERCHÉ SONO IMPORTANTI</vt:lpstr>
      <vt:lpstr>Presentazione standard di PowerPoint</vt:lpstr>
      <vt:lpstr>La soluzione della ricerca di un elemento varia a seconda se siamo in presenza o meno di un insieme ordinato di elementi.  Se i dati sono ordinati possiamo usare tutti gli algoritmi, mentre in presenza di dati non ordinati potremo utilizzare solo la ricerca sequenziale</vt:lpstr>
      <vt:lpstr>Presentazione standard di PowerPoint</vt:lpstr>
      <vt:lpstr>Come effettuare una ricerca lineare?</vt:lpstr>
      <vt:lpstr>Presentazione standard di PowerPoint</vt:lpstr>
      <vt:lpstr>La complessità di un algoritmo di ricerca sequenziale</vt:lpstr>
      <vt:lpstr>Presentazione standard di PowerPoint</vt:lpstr>
      <vt:lpstr>Presentazione standard di PowerPoint</vt:lpstr>
      <vt:lpstr>TRY YOURSELF</vt:lpstr>
      <vt:lpstr>Presentazione standard di PowerPoint</vt:lpstr>
      <vt:lpstr>Presentazione standard di PowerPoint</vt:lpstr>
      <vt:lpstr>Presentazione standard di PowerPoint</vt:lpstr>
      <vt:lpstr>Presentazione standard di PowerPoint</vt:lpstr>
      <vt:lpstr>Presentazione standard di PowerPoint</vt:lpstr>
      <vt:lpstr>TRY YOURSELF</vt:lpstr>
      <vt:lpstr>QUIZ TIME</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FONTI</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Ap Ap</dc:creator>
  <cp:lastModifiedBy>Ap Ap</cp:lastModifiedBy>
  <cp:revision>723</cp:revision>
  <dcterms:created xsi:type="dcterms:W3CDTF">2024-06-25T10:31:45Z</dcterms:created>
  <dcterms:modified xsi:type="dcterms:W3CDTF">2024-07-03T19:59:48Z</dcterms:modified>
</cp:coreProperties>
</file>